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sldIdLst>
    <p:sldId id="256" r:id="rId2"/>
    <p:sldId id="257" r:id="rId3"/>
    <p:sldId id="270" r:id="rId4"/>
    <p:sldId id="258" r:id="rId5"/>
    <p:sldId id="259" r:id="rId6"/>
    <p:sldId id="261" r:id="rId7"/>
    <p:sldId id="296" r:id="rId8"/>
    <p:sldId id="260" r:id="rId9"/>
    <p:sldId id="262" r:id="rId10"/>
    <p:sldId id="263" r:id="rId11"/>
    <p:sldId id="264" r:id="rId12"/>
    <p:sldId id="265" r:id="rId13"/>
    <p:sldId id="266" r:id="rId14"/>
    <p:sldId id="267" r:id="rId15"/>
    <p:sldId id="271" r:id="rId16"/>
    <p:sldId id="268" r:id="rId17"/>
    <p:sldId id="269" r:id="rId18"/>
    <p:sldId id="272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73" r:id="rId37"/>
    <p:sldId id="292" r:id="rId38"/>
    <p:sldId id="293" r:id="rId39"/>
    <p:sldId id="274" r:id="rId40"/>
    <p:sldId id="294" r:id="rId41"/>
    <p:sldId id="295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/>
    <p:restoredTop sz="75061"/>
  </p:normalViewPr>
  <p:slideViewPr>
    <p:cSldViewPr snapToGrid="0">
      <p:cViewPr varScale="1">
        <p:scale>
          <a:sx n="106" d="100"/>
          <a:sy n="106" d="100"/>
        </p:scale>
        <p:origin x="11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4BBE9-D2D3-6D4E-B03A-0CC0129D4047}" type="datetimeFigureOut">
              <a:rPr lang="en-US" smtClean="0"/>
              <a:t>9/9/25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98F328-F388-7848-A221-3D7D42C02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28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365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effectLst/>
              </a:rPr>
              <a:t>Key Takeaway 1: Inference Quantization is Mature</a:t>
            </a:r>
          </a:p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Inference quantization is a solved problem. As shown here, we can successfully run entire networks using 8-bit integers for both weights and activations during inference.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But look carefully - QAT still uses uint32 for internal computations and storage. The training memory problem remains unsolved!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The Training Memory Bottleneck is Ignored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938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The Training Memory Bottleneck is Ignored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994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Really</a:t>
            </a:r>
            <a:r>
              <a:rPr lang="zh-CN" altLang="en-US" dirty="0"/>
              <a:t> </a:t>
            </a:r>
            <a:r>
              <a:rPr lang="en-US" altLang="zh-CN" dirty="0"/>
              <a:t>nice</a:t>
            </a:r>
            <a:r>
              <a:rPr lang="zh-CN" altLang="en-US" dirty="0"/>
              <a:t> </a:t>
            </a:r>
            <a:r>
              <a:rPr lang="en-US" altLang="zh-CN" dirty="0"/>
              <a:t>way</a:t>
            </a:r>
            <a:r>
              <a:rPr lang="zh-CN" altLang="en-US" dirty="0"/>
              <a:t> </a:t>
            </a:r>
            <a:endParaRPr lang="en-GB" altLang="zh-CN" dirty="0"/>
          </a:p>
          <a:p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lose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activations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220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</a:t>
            </a:r>
            <a:r>
              <a:rPr lang="en-US" altLang="zh-CN" dirty="0"/>
              <a:t>rovements,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ways,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rid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biases,</a:t>
            </a:r>
            <a:r>
              <a:rPr lang="zh-CN" altLang="en-US" dirty="0"/>
              <a:t> </a:t>
            </a:r>
            <a:r>
              <a:rPr lang="en-US" altLang="zh-CN" dirty="0"/>
              <a:t>mix-precision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6174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Mature PyTorch library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Well-established, open-source tool for QAT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Flexible configuration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Easy to experiment with different bit-widths and quantization strategies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Production-ready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Seamless PyTorch integration with custom autograd support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0464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effectLst/>
              </a:rPr>
              <a:t>Key Finding: Weight Decay is Critical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effectLst/>
              </a:rPr>
              <a:t>Point to the Finding Box</a:t>
            </a:r>
          </a:p>
          <a:p>
            <a:pPr>
              <a:buFont typeface="Arial" panose="020B0604020202020204" pitchFamily="34" charset="0"/>
              <a:buNone/>
            </a:pPr>
            <a:r>
              <a:rPr lang="en-GB" dirty="0">
                <a:effectLst/>
              </a:rPr>
              <a:t>"The key insight from this experiment: </a:t>
            </a:r>
            <a:r>
              <a:rPr lang="en-GB" b="1" dirty="0">
                <a:effectLst/>
              </a:rPr>
              <a:t>Weight decay (</a:t>
            </a:r>
            <a:r>
              <a:rPr lang="en-GB" b="1" dirty="0" err="1">
                <a:effectLst/>
              </a:rPr>
              <a:t>AdamW</a:t>
            </a:r>
            <a:r>
              <a:rPr lang="en-GB" b="1" dirty="0">
                <a:effectLst/>
              </a:rPr>
              <a:t>) provides the best stabilization</a:t>
            </a:r>
            <a:r>
              <a:rPr lang="en-GB" dirty="0">
                <a:effectLst/>
              </a:rPr>
              <a:t> for low-bit activation quantization.”</a:t>
            </a:r>
          </a:p>
          <a:p>
            <a:pPr>
              <a:buFont typeface="Arial" panose="020B0604020202020204" pitchFamily="34" charset="0"/>
              <a:buNone/>
            </a:pPr>
            <a:endParaRPr lang="en-GB" b="1" dirty="0">
              <a:effectLst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GB" b="1" dirty="0">
                <a:effectLst/>
              </a:rPr>
              <a:t>Technical Explanation</a:t>
            </a:r>
            <a:r>
              <a:rPr lang="en-GB" dirty="0">
                <a:effectLst/>
              </a:rPr>
              <a:t>:</a:t>
            </a:r>
            <a:r>
              <a:rPr lang="en-GB" b="1" dirty="0">
                <a:effectLst/>
              </a:rPr>
              <a:t>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>
                <a:effectLst/>
              </a:rPr>
              <a:t>Regularization effect"</a:t>
            </a:r>
            <a:r>
              <a:rPr lang="en-GB" dirty="0">
                <a:effectLst/>
              </a:rPr>
              <a:t>: Prevents weights from becoming too sensitive to quantization noise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effectLst/>
              </a:rPr>
              <a:t>“</a:t>
            </a:r>
            <a:r>
              <a:rPr lang="zh-CN" altLang="en-US" b="1" dirty="0">
                <a:effectLst/>
              </a:rPr>
              <a:t> </a:t>
            </a:r>
            <a:r>
              <a:rPr lang="en-GB" b="1" dirty="0">
                <a:effectLst/>
              </a:rPr>
              <a:t>Improved generalization"</a:t>
            </a:r>
            <a:r>
              <a:rPr lang="en-GB" dirty="0">
                <a:effectLst/>
              </a:rPr>
              <a:t>: Helps the network learn representations robust to quantization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effectLst/>
              </a:rPr>
              <a:t>“</a:t>
            </a:r>
            <a:r>
              <a:rPr lang="zh-CN" altLang="en-US" b="1" dirty="0">
                <a:effectLst/>
              </a:rPr>
              <a:t> </a:t>
            </a:r>
            <a:r>
              <a:rPr lang="en-GB" b="1" dirty="0">
                <a:effectLst/>
              </a:rPr>
              <a:t>Optimization stability"</a:t>
            </a:r>
            <a:r>
              <a:rPr lang="en-GB" dirty="0">
                <a:effectLst/>
              </a:rPr>
              <a:t>: </a:t>
            </a:r>
            <a:r>
              <a:rPr lang="en-GB" dirty="0" err="1">
                <a:effectLst/>
              </a:rPr>
              <a:t>AdamW's</a:t>
            </a:r>
            <a:r>
              <a:rPr lang="en-GB" dirty="0">
                <a:effectLst/>
              </a:rPr>
              <a:t> decoupled weight decay is particularly effective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531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Now let me address a critical question for practical deployment: Are some layers more sensitive to quantization than others? If so, we could use mixed-precision strategies where sensitive layers get higher precision.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We're using EfficientNetV2-M, which has a clear hierarchical structure with 6 main stages, each containing multiple repeated blocks.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Stem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Initial processing layer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Stage 1-2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Fused-</a:t>
            </a:r>
            <a:r>
              <a:rPr lang="en-GB" b="0" i="0" dirty="0" err="1">
                <a:solidFill>
                  <a:srgbClr val="D8DEE9"/>
                </a:solidFill>
                <a:effectLst/>
                <a:latin typeface="-apple-system"/>
              </a:rPr>
              <a:t>MBConv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 blocks (early feature extraction)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Stage 3-6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Standard </a:t>
            </a:r>
            <a:r>
              <a:rPr lang="en-GB" b="0" i="0" dirty="0" err="1">
                <a:solidFill>
                  <a:srgbClr val="D8DEE9"/>
                </a:solidFill>
                <a:effectLst/>
                <a:latin typeface="-apple-system"/>
              </a:rPr>
              <a:t>MBConv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 blocks (deeper feature processing)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Head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Final classification layers”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With 50+ total blocks, testing every single one would be impractical. Instead, we use strategic sampling: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b0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Input processing (32×32 resolution for CIFAR-10)"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"b1-b3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High-resolution feature maps (early stages)"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"b4-b6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Medium resolution after </a:t>
            </a:r>
            <a:r>
              <a:rPr lang="en-GB" b="0" i="0" dirty="0" err="1">
                <a:solidFill>
                  <a:srgbClr val="D8DEE9"/>
                </a:solidFill>
                <a:effectLst/>
                <a:latin typeface="-apple-system"/>
              </a:rPr>
              <a:t>downsampling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"b7-b9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Lower resolution (deeper semantic features)"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"b10-b14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Lowest resolution near classification head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364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Now let me address a critical question for practical deployment: Are some layers more sensitive to quantization than others? If so, we could use mixed-precision strategies where sensitive layers get higher precision.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We're using EfficientNetV2-M, which has a clear hierarchical structure with 6 main stages, each containing multiple repeated blocks.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Stem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Initial processing layer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Stage 1-2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Fused-</a:t>
            </a:r>
            <a:r>
              <a:rPr lang="en-GB" b="0" i="0" dirty="0" err="1">
                <a:solidFill>
                  <a:srgbClr val="D8DEE9"/>
                </a:solidFill>
                <a:effectLst/>
                <a:latin typeface="-apple-system"/>
              </a:rPr>
              <a:t>MBConv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 blocks (early feature extraction)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Stage 3-6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Standard </a:t>
            </a:r>
            <a:r>
              <a:rPr lang="en-GB" b="0" i="0" dirty="0" err="1">
                <a:solidFill>
                  <a:srgbClr val="D8DEE9"/>
                </a:solidFill>
                <a:effectLst/>
                <a:latin typeface="-apple-system"/>
              </a:rPr>
              <a:t>MBConv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 blocks (deeper feature processing)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Head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Final classification layers”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With 50+ total blocks, testing every single one would be impractical. Instead, we use strategic sampling: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b0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Input processing (32×32 resolution for CIFAR-10)"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"b1-b3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High-resolution feature maps (early stages)"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"b4-b6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Medium resolution after </a:t>
            </a:r>
            <a:r>
              <a:rPr lang="en-GB" b="0" i="0" dirty="0" err="1">
                <a:solidFill>
                  <a:srgbClr val="D8DEE9"/>
                </a:solidFill>
                <a:effectLst/>
                <a:latin typeface="-apple-system"/>
              </a:rPr>
              <a:t>downsampling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"b7-b9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Lower resolution (deeper semantic features)"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"b10-b14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Lowest resolution near classification head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722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1421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61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Let me walk you through what we'll cover </a:t>
            </a:r>
            <a:endParaRPr lang="en-US" altLang="zh-CN" dirty="0"/>
          </a:p>
          <a:p>
            <a:r>
              <a:rPr lang="en-US" altLang="zh-CN" dirty="0"/>
              <a:t>Background:</a:t>
            </a:r>
            <a:r>
              <a:rPr lang="zh-CN" altLang="en-US" dirty="0"/>
              <a:t> </a:t>
            </a:r>
            <a:r>
              <a:rPr lang="en-US" altLang="zh-CN" dirty="0" err="1"/>
              <a:t>AlexNet</a:t>
            </a:r>
            <a:r>
              <a:rPr lang="zh-CN" altLang="en-US" dirty="0"/>
              <a:t> </a:t>
            </a:r>
            <a:r>
              <a:rPr lang="en-US" altLang="zh-CN" dirty="0" err="1"/>
              <a:t>cnn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forward</a:t>
            </a:r>
            <a:r>
              <a:rPr lang="zh-CN" altLang="en-US" dirty="0"/>
              <a:t> </a:t>
            </a:r>
            <a:r>
              <a:rPr lang="en-US" altLang="zh-CN" dirty="0"/>
              <a:t>quantization,</a:t>
            </a:r>
            <a:r>
              <a:rPr lang="zh-CN" altLang="en-US" dirty="0"/>
              <a:t> </a:t>
            </a:r>
            <a:r>
              <a:rPr lang="en-US" altLang="zh-CN" dirty="0"/>
              <a:t>backward</a:t>
            </a:r>
            <a:r>
              <a:rPr lang="zh-CN" altLang="en-US" dirty="0"/>
              <a:t> </a:t>
            </a:r>
            <a:r>
              <a:rPr lang="en-US" altLang="zh-CN" dirty="0"/>
              <a:t>quantization,</a:t>
            </a:r>
            <a:r>
              <a:rPr lang="zh-CN" altLang="en-US" dirty="0"/>
              <a:t> </a:t>
            </a:r>
            <a:r>
              <a:rPr lang="en-US" altLang="zh-CN" dirty="0" err="1"/>
              <a:t>determininistic</a:t>
            </a:r>
            <a:r>
              <a:rPr lang="zh-CN" altLang="en-US" dirty="0"/>
              <a:t> </a:t>
            </a:r>
            <a:r>
              <a:rPr lang="en-US" altLang="zh-CN" dirty="0"/>
              <a:t>vs</a:t>
            </a:r>
            <a:r>
              <a:rPr lang="zh-CN" altLang="en-US" dirty="0"/>
              <a:t> </a:t>
            </a:r>
            <a:r>
              <a:rPr lang="en-US" altLang="zh-CN" dirty="0"/>
              <a:t>stochastic</a:t>
            </a:r>
            <a:r>
              <a:rPr lang="zh-CN" altLang="en-US" dirty="0"/>
              <a:t> </a:t>
            </a:r>
            <a:r>
              <a:rPr lang="en-US" altLang="zh-CN" dirty="0"/>
              <a:t>quantization,</a:t>
            </a:r>
            <a:r>
              <a:rPr lang="zh-CN" altLang="en-US" dirty="0"/>
              <a:t> </a:t>
            </a:r>
            <a:r>
              <a:rPr lang="en-US" altLang="zh-CN" dirty="0"/>
              <a:t>prior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(related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…)</a:t>
            </a:r>
            <a:r>
              <a:rPr lang="zh-CN" altLang="en-US" dirty="0"/>
              <a:t> 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0502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791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177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673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8596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688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926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6485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9965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732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Before diving into our quantization work, let me provide some essential background on classic CNN architectures, using </a:t>
            </a:r>
            <a:r>
              <a:rPr lang="en-GB" b="0" i="0" dirty="0" err="1">
                <a:solidFill>
                  <a:srgbClr val="D8DEE9"/>
                </a:solidFill>
                <a:effectLst/>
                <a:latin typeface="-apple-system"/>
              </a:rPr>
              <a:t>AlexNet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 as our illustrative example.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Forward Propagation</a:t>
            </a:r>
          </a:p>
          <a:p>
            <a:pPr marL="228600" indent="-228600">
              <a:buAutoNum type="arabicPeriod"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Here we see </a:t>
            </a:r>
            <a:r>
              <a:rPr lang="en-GB" b="0" i="0" dirty="0" err="1">
                <a:solidFill>
                  <a:srgbClr val="D8DEE9"/>
                </a:solidFill>
                <a:effectLst/>
                <a:latin typeface="-apple-system"/>
              </a:rPr>
              <a:t>AlexNet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 processing a 227×227×3 input image through a series of convolutional and fully connected layers.		</a:t>
            </a:r>
            <a:endParaRPr lang="en-GB" b="1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228600" indent="-228600">
              <a:buAutoNum type="arabicPeriod"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The network progressively transforms the input through multiple layers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Notice how feature map dimensions change: 96 channels, then 256, 384, and finally to fully connected layers with 4,096 neurons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The forward pass is straightforward - just compute layer by layer until we get our final 1,000-class output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Backward</a:t>
            </a:r>
            <a:r>
              <a:rPr lang="zh-CN" altLang="en-US" b="0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Propagation: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To compute gradients for each layer's weights, we need the activations from the previous layer</a:t>
            </a:r>
            <a:endParaRPr lang="en-US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The</a:t>
            </a:r>
            <a:r>
              <a:rPr lang="zh-CN" altLang="en-US" b="0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memory challenge in</a:t>
            </a:r>
            <a:r>
              <a:rPr lang="zh-CN" altLang="en-US" b="0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training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Now here's where it gets interesting for our research. During training, we need both forward AND backward propagation.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The forward pass computes the loss, but that's only half the story</a:t>
            </a: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T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o update weights during backpropagation, we need to store ALL intermediate activations from the forward pass</a:t>
            </a: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Look at these numbers: 96, 256, 384, 256 feature maps, plus two 4,096-dimensional vectors</a:t>
            </a: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These saved activations often consume MORE memory than the model parameters themselves</a:t>
            </a: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.</a:t>
            </a: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="1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="1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005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FP:</a:t>
            </a:r>
            <a:r>
              <a:rPr lang="zh-CN" altLang="en-US" dirty="0"/>
              <a:t> </a:t>
            </a:r>
            <a:endParaRPr lang="en-GB" altLang="zh-CN" dirty="0"/>
          </a:p>
          <a:p>
            <a:pPr marL="228600" indent="-228600">
              <a:buAutoNum type="arabicPeriod"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First, we compute the pre-activation</a:t>
            </a:r>
          </a:p>
          <a:p>
            <a:pPr marL="228600" indent="-228600">
              <a:buAutoNum type="arabicPeriod"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Then we apply the activation function</a:t>
            </a:r>
          </a:p>
          <a:p>
            <a:pPr marL="228600" indent="-228600">
              <a:buAutoNum type="arabicPeriod"/>
            </a:pPr>
            <a:endParaRPr lang="en-GB" altLang="zh-CN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0" indent="0">
              <a:buNone/>
            </a:pP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BP:</a:t>
            </a:r>
            <a:r>
              <a:rPr lang="zh-CN" altLang="en-US" b="0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Now, let's see why we need those saved activations. The backward pass uses the chain rule to compute gradients</a:t>
            </a:r>
            <a:endParaRPr lang="en-US" altLang="zh-CN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228600" indent="-228600">
              <a:buAutoNum type="arabicPeriod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First, we receive the gradient from the layer above</a:t>
            </a:r>
          </a:p>
          <a:p>
            <a:pPr marL="228600" indent="-228600">
              <a:buAutoNum type="arabicPeriod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Then we compute the gradient with respect to the pre-activation</a:t>
            </a:r>
          </a:p>
          <a:p>
            <a:pPr marL="228600" indent="-228600">
              <a:buAutoNum type="arabicPeriod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Now comes the critical part - computing weight gradients</a:t>
            </a:r>
          </a:p>
          <a:p>
            <a:pPr marL="685800" lvl="1" indent="-228600">
              <a:buAutoNum type="arabicPeriod"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See this? We need A^(l-1) - the activation from the PREVIOUS layer that we saved during forward pass!”</a:t>
            </a:r>
          </a:p>
          <a:p>
            <a:pPr marL="685800" lvl="1" indent="-228600">
              <a:buAutoNum type="arabicPeriod"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0" lvl="0" indent="0">
              <a:buNone/>
            </a:pP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Key</a:t>
            </a:r>
            <a:r>
              <a:rPr lang="zh-CN" altLang="en-US" b="0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insights:</a:t>
            </a:r>
          </a:p>
          <a:p>
            <a:pPr marL="0" lvl="0" indent="0">
              <a:buNone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This equation reveals our memory challenge. To compute weight gradients, we need the activations from the forward pass. For deep networks,</a:t>
            </a:r>
          </a:p>
          <a:p>
            <a:pPr marL="0" lvl="0" indent="0">
              <a:buNone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 this means storing hundreds of activation tensors in full precision.</a:t>
            </a:r>
            <a:endParaRPr lang="en-GB" b="1" i="0" dirty="0">
              <a:solidFill>
                <a:srgbClr val="D8DEE9"/>
              </a:solidFill>
              <a:effectLst/>
              <a:latin typeface="-apple-system"/>
            </a:endParaRPr>
          </a:p>
          <a:p>
            <a:pPr marL="228600" indent="-228600">
              <a:buAutoNum type="arabicPeriod"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605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Quantize</a:t>
            </a:r>
            <a:r>
              <a:rPr lang="zh-CN" altLang="en-US" dirty="0"/>
              <a:t> </a:t>
            </a:r>
            <a:r>
              <a:rPr lang="en-US" altLang="zh-CN" dirty="0"/>
              <a:t>activations</a:t>
            </a:r>
            <a:r>
              <a:rPr lang="zh-CN" altLang="en-US" dirty="0"/>
              <a:t> </a:t>
            </a:r>
            <a:r>
              <a:rPr lang="en-US" altLang="zh-CN" dirty="0"/>
              <a:t>during</a:t>
            </a:r>
            <a:r>
              <a:rPr lang="zh-CN" altLang="en-US" dirty="0"/>
              <a:t> </a:t>
            </a:r>
            <a:r>
              <a:rPr lang="en-US" altLang="zh-CN" dirty="0"/>
              <a:t>the forward</a:t>
            </a:r>
            <a:r>
              <a:rPr lang="zh-CN" altLang="en-US" dirty="0"/>
              <a:t> </a:t>
            </a:r>
            <a:r>
              <a:rPr lang="en-US" altLang="zh-CN" dirty="0"/>
              <a:t>pass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i="0" dirty="0" err="1">
                <a:effectLst/>
                <a:latin typeface="-apple-system"/>
              </a:rPr>
              <a:t>DeepSeek</a:t>
            </a:r>
            <a:r>
              <a:rPr lang="zh-CN" altLang="en-US" b="1" i="0" dirty="0">
                <a:effectLst/>
                <a:latin typeface="-apple-system"/>
              </a:rPr>
              <a:t> </a:t>
            </a:r>
            <a:r>
              <a:rPr lang="en-US" altLang="zh-CN" b="1" i="0" dirty="0">
                <a:effectLst/>
                <a:latin typeface="-apple-system"/>
              </a:rPr>
              <a:t>V3.1</a:t>
            </a:r>
            <a:r>
              <a:rPr lang="zh-CN" altLang="en-US" b="1" i="0" dirty="0">
                <a:effectLst/>
                <a:latin typeface="-apple-system"/>
              </a:rPr>
              <a:t> </a:t>
            </a:r>
            <a:r>
              <a:rPr lang="en-GB" b="1" i="0" dirty="0">
                <a:effectLst/>
                <a:latin typeface="-apple-system"/>
              </a:rPr>
              <a:t>Key Innovations in 8-bit Floating Point (FP8) Learning</a:t>
            </a:r>
          </a:p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80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Before I show you </a:t>
            </a: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backpropagation</a:t>
            </a:r>
            <a:r>
              <a:rPr lang="zh-CN" altLang="en-US" b="0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quantization, let me first establish why activation quantization is so important. This chart from Barley et al. 2024 reveals a critical insight that motivated our entire research direction.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What we're looking at here is the memory breakdown during training for dozens of popular CNN architectures. Each bar is split into two parts:</a:t>
            </a:r>
            <a:endParaRPr lang="en-GB" b="1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Blue portion: Model parameters (weights and biases)</a:t>
            </a: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Orange portion: Activations that must be saved for backpropagation.</a:t>
            </a:r>
          </a:p>
          <a:p>
            <a:endParaRPr lang="en-GB" b="1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ResNet models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Around 90-95% activation memory</a:t>
            </a: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EfficientNet variants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: 85-90% activation memory</a:t>
            </a:r>
          </a:p>
          <a:p>
            <a:endParaRPr lang="en-GB" b="1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This is counter-intuitive! Most people think model parameters are the memory bottleneck, but it's actually the activations we need to save for gradient computation.</a:t>
            </a: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Look what this means for practical training:</a:t>
            </a: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Many modern architectures exceed 8GB"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 - can't train on RTX 4060</a:t>
            </a:r>
          </a:p>
          <a:p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Larger models push beyond 12GB"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 - need expensive RTX 4090s</a:t>
            </a:r>
          </a:p>
          <a:p>
            <a:endParaRPr lang="en-GB" b="1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GB" b="1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208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Now we arrive at the heart of our research - backpropagation quantization. This is where we achieve dramatic memory savings by pushing quantization to extremely low bit-widths while maintaining accuracy. This is fundamentally different from anything shown before.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Now let me show you the mathematical heart of our contribution. This slide demonstrates why stochastic quantization fundamentally outperforms deterministic quantization, using a concrete 4-bit example that you can follow step by step.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Range: [</a:t>
            </a:r>
            <a:r>
              <a:rPr lang="en-GB" b="1" i="0" dirty="0" err="1">
                <a:solidFill>
                  <a:srgbClr val="D8DEE9"/>
                </a:solidFill>
                <a:effectLst/>
                <a:latin typeface="-apple-system"/>
              </a:rPr>
              <a:t>qmin</a:t>
            </a: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=-2.0, </a:t>
            </a:r>
            <a:r>
              <a:rPr lang="en-GB" b="1" i="0" dirty="0" err="1">
                <a:solidFill>
                  <a:srgbClr val="D8DEE9"/>
                </a:solidFill>
                <a:effectLst/>
                <a:latin typeface="-apple-system"/>
              </a:rPr>
              <a:t>qmax</a:t>
            </a: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=5.0]"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 - covers our activation range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Scale: s = 7/15 = 0.4667"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 - maps our range to quantization levels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Zero-point: z = 4"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 - handles the offset for asymmetric range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De</a:t>
            </a:r>
            <a:r>
              <a:rPr lang="en-US" altLang="zh-CN" b="0" i="0" dirty="0" err="1">
                <a:solidFill>
                  <a:srgbClr val="D8DEE9"/>
                </a:solidFill>
                <a:effectLst/>
                <a:latin typeface="-apple-system"/>
              </a:rPr>
              <a:t>terministic</a:t>
            </a:r>
            <a:endParaRPr lang="en-US" altLang="zh-CN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GB" dirty="0">
                <a:effectLst/>
              </a:rPr>
              <a:t>Let's trace through deterministic quantization for the value a = -1.30:"</a:t>
            </a:r>
            <a:r>
              <a:rPr lang="en-GB" b="1" dirty="0">
                <a:effectLst/>
              </a:rPr>
              <a:t>Step-by-Step </a:t>
            </a:r>
            <a:r>
              <a:rPr lang="en-GB" b="1" dirty="0" err="1">
                <a:effectLst/>
              </a:rPr>
              <a:t>Calculation</a:t>
            </a:r>
            <a:r>
              <a:rPr lang="en-GB" dirty="0" err="1">
                <a:effectLst/>
              </a:rPr>
              <a:t>:</a:t>
            </a:r>
            <a:r>
              <a:rPr lang="en-GB" b="1" dirty="0" err="1">
                <a:effectLst/>
              </a:rPr>
              <a:t>"Normalize</a:t>
            </a:r>
            <a:r>
              <a:rPr lang="en-GB" b="1" dirty="0">
                <a:effectLst/>
              </a:rPr>
              <a:t>: u = a/s + z"</a:t>
            </a:r>
            <a:r>
              <a:rPr lang="en-GB" dirty="0">
                <a:effectLst/>
              </a:rPr>
              <a:t> → u = -1.30/0.4667 + 4 = 1.214</a:t>
            </a:r>
          </a:p>
          <a:p>
            <a:pPr>
              <a:buFont typeface="+mj-lt"/>
              <a:buAutoNum type="arabicPeriod" startAt="2"/>
            </a:pPr>
            <a:r>
              <a:rPr lang="en-GB" b="1" dirty="0">
                <a:effectLst/>
              </a:rPr>
              <a:t>"Round deterministically: q = round(1.214) = 1"</a:t>
            </a:r>
            <a:r>
              <a:rPr lang="en-GB" dirty="0">
                <a:effectLst/>
              </a:rPr>
              <a:t> ← Key step!</a:t>
            </a:r>
          </a:p>
          <a:p>
            <a:pPr>
              <a:buFont typeface="+mj-lt"/>
              <a:buAutoNum type="arabicPeriod" startAt="3"/>
            </a:pPr>
            <a:r>
              <a:rPr lang="en-GB" b="1" dirty="0">
                <a:effectLst/>
              </a:rPr>
              <a:t>"Dequantize: a* = s(q-z)"</a:t>
            </a:r>
            <a:r>
              <a:rPr lang="en-GB" dirty="0">
                <a:effectLst/>
              </a:rPr>
              <a:t> → a* = 0.4667(1-4) = -1.40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Notice that the rounding ALWAYS goes the same way for this value. This creates systematic bias.</a:t>
            </a:r>
            <a:endParaRPr lang="en-US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altLang="zh-CN" b="0" i="0" dirty="0">
                <a:solidFill>
                  <a:srgbClr val="D8DEE9"/>
                </a:solidFill>
                <a:effectLst/>
                <a:latin typeface="-apple-system"/>
              </a:rPr>
              <a:t>N</a:t>
            </a:r>
            <a:r>
              <a:rPr lang="en-GB" dirty="0">
                <a:effectLst/>
              </a:rPr>
              <a:t>ow let's see how stochastic quantization handles the same </a:t>
            </a:r>
            <a:r>
              <a:rPr lang="en-GB" dirty="0" err="1">
                <a:effectLst/>
              </a:rPr>
              <a:t>value:"</a:t>
            </a:r>
            <a:r>
              <a:rPr lang="en-GB" b="1" dirty="0" err="1">
                <a:effectLst/>
              </a:rPr>
              <a:t>The</a:t>
            </a:r>
            <a:r>
              <a:rPr lang="en-GB" b="1" dirty="0">
                <a:effectLst/>
              </a:rPr>
              <a:t> Key Difference - Probabilistic Rounding</a:t>
            </a:r>
            <a:r>
              <a:rPr lang="en-GB" dirty="0">
                <a:effectLst/>
              </a:rPr>
              <a:t>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altLang="zh-CN" b="1" dirty="0">
                <a:effectLst/>
              </a:rPr>
              <a:t>1.</a:t>
            </a:r>
            <a:r>
              <a:rPr lang="en-GB" b="1" dirty="0">
                <a:effectLst/>
              </a:rPr>
              <a:t>"Same normalization: u = 1.214"</a:t>
            </a:r>
            <a:endParaRPr lang="en-GB" dirty="0">
              <a:effectLst/>
            </a:endParaRPr>
          </a:p>
          <a:p>
            <a:pPr>
              <a:buFont typeface="+mj-lt"/>
              <a:buAutoNum type="arabicPeriod" startAt="2"/>
            </a:pPr>
            <a:r>
              <a:rPr lang="en-GB" b="1" dirty="0">
                <a:effectLst/>
              </a:rPr>
              <a:t>"Find boundaries: k = floor(1.214) = 1, fractional part </a:t>
            </a:r>
            <a:r>
              <a:rPr lang="el-GR" b="1" dirty="0">
                <a:effectLst/>
              </a:rPr>
              <a:t>α = 0.214"</a:t>
            </a:r>
            <a:endParaRPr lang="el-GR" dirty="0">
              <a:effectLst/>
            </a:endParaRPr>
          </a:p>
          <a:p>
            <a:pPr>
              <a:buFont typeface="+mj-lt"/>
              <a:buAutoNum type="arabicPeriod" startAt="3"/>
            </a:pPr>
            <a:r>
              <a:rPr lang="el-GR" b="1" dirty="0">
                <a:effectLst/>
              </a:rPr>
              <a:t>"</a:t>
            </a:r>
            <a:r>
              <a:rPr lang="en-GB" b="1" dirty="0">
                <a:effectLst/>
              </a:rPr>
              <a:t>Stochastic choice based on </a:t>
            </a:r>
            <a:r>
              <a:rPr lang="el-GR" b="1" dirty="0">
                <a:effectLst/>
              </a:rPr>
              <a:t>α"</a:t>
            </a:r>
            <a:r>
              <a:rPr lang="el-GR" dirty="0">
                <a:effectLst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l-GR" b="1" dirty="0">
                <a:effectLst/>
              </a:rPr>
              <a:t>"</a:t>
            </a:r>
            <a:r>
              <a:rPr lang="en-GB" b="1" dirty="0">
                <a:effectLst/>
              </a:rPr>
              <a:t>Probability 1-</a:t>
            </a:r>
            <a:r>
              <a:rPr lang="el-GR" b="1" dirty="0">
                <a:effectLst/>
              </a:rPr>
              <a:t>α = 0.786"</a:t>
            </a:r>
            <a:r>
              <a:rPr lang="el-GR" dirty="0">
                <a:effectLst/>
              </a:rPr>
              <a:t> → </a:t>
            </a:r>
            <a:r>
              <a:rPr lang="en-GB" dirty="0">
                <a:effectLst/>
              </a:rPr>
              <a:t>round down to 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effectLst/>
              </a:rPr>
              <a:t>"Probability </a:t>
            </a:r>
            <a:r>
              <a:rPr lang="el-GR" b="1" dirty="0">
                <a:effectLst/>
              </a:rPr>
              <a:t>α = 0.214"</a:t>
            </a:r>
            <a:r>
              <a:rPr lang="el-GR" dirty="0">
                <a:effectLst/>
              </a:rPr>
              <a:t> → </a:t>
            </a:r>
            <a:r>
              <a:rPr lang="en-GB" dirty="0">
                <a:effectLst/>
              </a:rPr>
              <a:t>round up to 2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chemeClr val="tx1"/>
              </a:solidFill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Training </a:t>
            </a:r>
            <a:r>
              <a:rPr lang="en-GB" b="1" i="0" dirty="0" err="1">
                <a:solidFill>
                  <a:srgbClr val="D8DEE9"/>
                </a:solidFill>
                <a:effectLst/>
                <a:latin typeface="-apple-system"/>
              </a:rPr>
              <a:t>Implications</a:t>
            </a:r>
            <a:r>
              <a:rPr lang="en-GB" b="0" i="0" dirty="0" err="1">
                <a:solidFill>
                  <a:srgbClr val="D8DEE9"/>
                </a:solidFill>
                <a:effectLst/>
                <a:latin typeface="-apple-system"/>
              </a:rPr>
              <a:t>:</a:t>
            </a:r>
            <a:r>
              <a:rPr lang="en-GB" b="1" i="0" dirty="0" err="1">
                <a:solidFill>
                  <a:srgbClr val="D8DEE9"/>
                </a:solidFill>
                <a:effectLst/>
                <a:latin typeface="-apple-system"/>
              </a:rPr>
              <a:t>"Deterministic</a:t>
            </a: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 errors accumulate"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 → gradient drift over training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"Stochastic errors cancel out"</a:t>
            </a:r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 → correct gradient estimates in expectation</a:t>
            </a:r>
          </a:p>
          <a:p>
            <a:pPr>
              <a:buFont typeface="Arial" panose="020B0604020202020204" pitchFamily="34" charset="0"/>
              <a:buNone/>
            </a:pPr>
            <a:endParaRPr lang="en-GB" dirty="0">
              <a:effectLst/>
            </a:endParaRP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8DEE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None/>
            </a:pPr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D8DEE9"/>
              </a:solidFill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65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D8DEE9"/>
                </a:solidFill>
                <a:effectLst/>
                <a:latin typeface="-apple-system"/>
              </a:rPr>
              <a:t>the </a:t>
            </a:r>
            <a:r>
              <a:rPr lang="en-GB" b="1" i="0" dirty="0">
                <a:solidFill>
                  <a:srgbClr val="D8DEE9"/>
                </a:solidFill>
                <a:effectLst/>
                <a:latin typeface="-apple-system"/>
              </a:rPr>
              <a:t>sin(x) function</a:t>
            </a:r>
            <a:r>
              <a:rPr lang="zh-CN" altLang="en-US" b="1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1" i="0" dirty="0">
                <a:solidFill>
                  <a:srgbClr val="D8DEE9"/>
                </a:solidFill>
                <a:effectLst/>
                <a:latin typeface="-apple-system"/>
              </a:rPr>
              <a:t>over</a:t>
            </a:r>
            <a:r>
              <a:rPr lang="zh-CN" altLang="en-US" b="1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1" i="0" dirty="0">
                <a:solidFill>
                  <a:srgbClr val="D8DEE9"/>
                </a:solidFill>
                <a:effectLst/>
                <a:latin typeface="-apple-system"/>
              </a:rPr>
              <a:t>the</a:t>
            </a:r>
            <a:r>
              <a:rPr lang="zh-CN" altLang="en-US" b="1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1" i="0" dirty="0">
                <a:solidFill>
                  <a:srgbClr val="D8DEE9"/>
                </a:solidFill>
                <a:effectLst/>
                <a:latin typeface="-apple-system"/>
              </a:rPr>
              <a:t>range</a:t>
            </a:r>
            <a:r>
              <a:rPr lang="zh-CN" altLang="en-US" b="1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1" i="0" dirty="0">
                <a:solidFill>
                  <a:srgbClr val="D8DEE9"/>
                </a:solidFill>
                <a:effectLst/>
                <a:latin typeface="-apple-system"/>
              </a:rPr>
              <a:t>from</a:t>
            </a:r>
            <a:r>
              <a:rPr lang="zh-CN" altLang="en-US" b="1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1" i="0" dirty="0">
                <a:solidFill>
                  <a:srgbClr val="D8DEE9"/>
                </a:solidFill>
                <a:effectLst/>
                <a:latin typeface="-apple-system"/>
              </a:rPr>
              <a:t>-20</a:t>
            </a:r>
            <a:r>
              <a:rPr lang="zh-CN" altLang="en-US" b="1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1" i="0" dirty="0">
                <a:solidFill>
                  <a:srgbClr val="D8DEE9"/>
                </a:solidFill>
                <a:effectLst/>
                <a:latin typeface="-apple-system"/>
              </a:rPr>
              <a:t>to</a:t>
            </a:r>
            <a:r>
              <a:rPr lang="zh-CN" altLang="en-US" b="1" i="0" dirty="0">
                <a:solidFill>
                  <a:srgbClr val="D8DEE9"/>
                </a:solidFill>
                <a:effectLst/>
                <a:latin typeface="-apple-system"/>
              </a:rPr>
              <a:t> </a:t>
            </a:r>
            <a:r>
              <a:rPr lang="en-US" altLang="zh-CN" b="1" i="0" dirty="0">
                <a:solidFill>
                  <a:srgbClr val="D8DEE9"/>
                </a:solidFill>
                <a:effectLst/>
                <a:latin typeface="-apple-system"/>
              </a:rPr>
              <a:t>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8F328-F388-7848-A221-3D7D42C028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83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AA94D-C2FE-7740-AD89-1C0F21B58226}" type="datetime1">
              <a:rPr lang="en-GB" smtClean="0"/>
              <a:t>09/09/2025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259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492AD-5D1C-5D4D-B033-B1ACCF0B0C33}" type="datetime1">
              <a:rPr lang="en-GB" smtClean="0"/>
              <a:t>09/09/2025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23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8CF27-6E75-3942-8229-F44AF505DBE8}" type="datetime1">
              <a:rPr lang="en-GB" smtClean="0"/>
              <a:t>09/09/2025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61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60032-AF34-F047-AF45-FAC4AD2A5F65}" type="datetime1">
              <a:rPr lang="en-GB" smtClean="0"/>
              <a:t>09/09/2025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204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CB9CE-78C1-A645-B67A-34B6AA403FAD}" type="datetime1">
              <a:rPr lang="en-GB" smtClean="0"/>
              <a:t>09/09/2025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07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D7F4A-50B6-3044-9A7A-5BCB58305371}" type="datetime1">
              <a:rPr lang="en-GB" smtClean="0"/>
              <a:t>09/09/2025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255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B8559-F2A6-4945-AADD-EDB30A3B26AF}" type="datetime1">
              <a:rPr lang="en-GB" smtClean="0"/>
              <a:t>09/09/2025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101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AB7D4-27B6-B44E-8476-DF414946F557}" type="datetime1">
              <a:rPr lang="en-GB" smtClean="0"/>
              <a:t>09/09/2025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55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EC4B1-3BEA-434C-B72E-0FCD0911D209}" type="datetime1">
              <a:rPr lang="en-GB" smtClean="0"/>
              <a:t>09/09/2025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76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C9C75-0C41-AB4A-8CE7-1329FB715FB7}" type="datetime1">
              <a:rPr lang="en-GB" smtClean="0"/>
              <a:t>09/09/2025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253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449FF-27D1-8044-8DCC-50D0954719AE}" type="datetime1">
              <a:rPr lang="en-GB" smtClean="0"/>
              <a:t>09/09/2025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20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E358ED-199B-EB48-8031-EBD94D474060}" type="datetime1">
              <a:rPr lang="en-GB" smtClean="0"/>
              <a:t>09/09/2025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02F37E-D7CB-1441-9A2D-8719D2929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7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2216252" y="1212850"/>
            <a:ext cx="77594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Mix-Precision Stochastic Quantization of </a:t>
            </a:r>
          </a:p>
          <a:p>
            <a:pPr algn="ctr"/>
            <a:r>
              <a:rPr lang="en-GB" sz="3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Activations during Backpropagation </a:t>
            </a:r>
            <a:endParaRPr lang="en-GB" sz="3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164A8A-8AF8-E5B1-7EF6-A4C131A9E785}"/>
              </a:ext>
            </a:extLst>
          </p:cNvPr>
          <p:cNvSpPr txBox="1"/>
          <p:nvPr/>
        </p:nvSpPr>
        <p:spPr>
          <a:xfrm>
            <a:off x="3480604" y="2730500"/>
            <a:ext cx="52307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Heidelberg University </a:t>
            </a:r>
          </a:p>
          <a:p>
            <a:pPr algn="ctr"/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GB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Institute of Computer Engineering </a:t>
            </a:r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GB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Hardware and Artificial Intelligence (HAWAII) Lab </a:t>
            </a:r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GB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Master's Thesis </a:t>
            </a:r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4E285D-43C8-05C4-A305-01C135EED4EE}"/>
              </a:ext>
            </a:extLst>
          </p:cNvPr>
          <p:cNvSpPr txBox="1"/>
          <p:nvPr/>
        </p:nvSpPr>
        <p:spPr>
          <a:xfrm>
            <a:off x="4126549" y="4648260"/>
            <a:ext cx="3938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Jiufeng Li </a:t>
            </a:r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altLang="zh-CN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Supervisor:</a:t>
            </a:r>
            <a:r>
              <a:rPr lang="zh-CN" altLang="en-US" dirty="0">
                <a:effectLst/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Prof. </a:t>
            </a:r>
            <a:r>
              <a:rPr lang="en-GB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Dr.</a:t>
            </a:r>
            <a:r>
              <a:rPr lang="en-GB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Holger </a:t>
            </a:r>
            <a:r>
              <a:rPr lang="en-GB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Fröning</a:t>
            </a:r>
            <a:r>
              <a:rPr lang="en-GB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BC6528-1FAB-F0B3-D870-11114458E6A6}"/>
              </a:ext>
            </a:extLst>
          </p:cNvPr>
          <p:cNvSpPr txBox="1"/>
          <p:nvPr/>
        </p:nvSpPr>
        <p:spPr>
          <a:xfrm>
            <a:off x="581926" y="6400412"/>
            <a:ext cx="14297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08</a:t>
            </a:r>
            <a:r>
              <a:rPr lang="en-GB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/0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9</a:t>
            </a:r>
            <a:r>
              <a:rPr lang="en-GB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/2025 </a:t>
            </a:r>
            <a:endParaRPr lang="en-GB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6839A25-A9DD-E9EE-672B-644B32268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63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99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vs. Stochastic Quantization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5D25A3-CA30-14A1-3DE7-9F29D7ACA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2341" y="790060"/>
            <a:ext cx="8367318" cy="591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6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99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vs. Stochastic Quantization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D2110B-8615-356C-9F27-3F1F92F5F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753" y="1890770"/>
            <a:ext cx="9140494" cy="28256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D2B9C2-CE97-758D-DCD3-0480BF3F47C6}"/>
              </a:ext>
            </a:extLst>
          </p:cNvPr>
          <p:cNvSpPr txBox="1"/>
          <p:nvPr/>
        </p:nvSpPr>
        <p:spPr>
          <a:xfrm>
            <a:off x="1979155" y="4752586"/>
            <a:ext cx="8233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g.3.</a:t>
            </a:r>
            <a:r>
              <a:rPr lang="zh-CN" altLang="en-US" sz="1200" dirty="0">
                <a:effectLst/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2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Tripanel</a:t>
            </a:r>
            <a:r>
              <a:rPr lang="en-GB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illustration of 4-bit quantization of sin(x) over a wide range. </a:t>
            </a:r>
          </a:p>
          <a:p>
            <a:pPr algn="ctr"/>
            <a:r>
              <a:rPr lang="en-GB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(a) Reference signal. (b) Deterministic rounding. (c) Stochastic rounding</a:t>
            </a:r>
            <a:endParaRPr lang="en-GB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937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99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CNN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Quantization: From Inference to QAT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C9E6AD-0FA7-4C9A-F2D3-47B78F5FE573}"/>
              </a:ext>
            </a:extLst>
          </p:cNvPr>
          <p:cNvSpPr txBox="1"/>
          <p:nvPr/>
        </p:nvSpPr>
        <p:spPr>
          <a:xfrm>
            <a:off x="731520" y="790060"/>
            <a:ext cx="974076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Inference Quantization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Approach: Integer-arithmetic-only inference with 8-bit (or lower) activations/weights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Method: Post-training quantization, calibration datasets, hardware-optimized kernels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 Papers: Jacob et al. 2018 - Integer Quantization; Krishnamoorthi 2018 - Quantizing Deep CNNs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BB95D6-6076-99AC-5135-8F5EB99E5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081" y="2371687"/>
            <a:ext cx="7036870" cy="31023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97A908-1B98-1323-012D-196180AB2B0B}"/>
              </a:ext>
            </a:extLst>
          </p:cNvPr>
          <p:cNvSpPr txBox="1"/>
          <p:nvPr/>
        </p:nvSpPr>
        <p:spPr>
          <a:xfrm>
            <a:off x="2485333" y="5470396"/>
            <a:ext cx="13805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Jacob et al. 2018</a:t>
            </a:r>
            <a:endParaRPr lang="en-US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30BAAC-9D86-EE9F-3D04-0AA41E97DFE5}"/>
              </a:ext>
            </a:extLst>
          </p:cNvPr>
          <p:cNvSpPr txBox="1"/>
          <p:nvPr/>
        </p:nvSpPr>
        <p:spPr>
          <a:xfrm>
            <a:off x="1584882" y="5736996"/>
            <a:ext cx="9458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Fig.4.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Integer-arithmetic-only quantization. a) Integer-arithmetic-only inference of a convolution layer. The input and output are represented as 8-bit integers according to equation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b). Training with simulated quantization of the convolution layer.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354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99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CNN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Quantization: From Inference to QAT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C9E6AD-0FA7-4C9A-F2D3-47B78F5FE573}"/>
              </a:ext>
            </a:extLst>
          </p:cNvPr>
          <p:cNvSpPr txBox="1"/>
          <p:nvPr/>
        </p:nvSpPr>
        <p:spPr>
          <a:xfrm>
            <a:off x="731519" y="790060"/>
            <a:ext cx="974076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Forward-Path QAT (Quantization-Aware Training)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Approach: Introduce quantizers in forward path to preserve accuracy at low bit-widths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Method: Fake quantization with Straight-Through Estimator (STE) during training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 Papers: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Bengio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et al. 2013 - STE; Hardware-aware QAT (Wang et al. 2019 - HAQ)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18F849-E6B7-D46C-58A3-C7E4E089E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932" y="2386290"/>
            <a:ext cx="9500135" cy="378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93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99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CNN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Quantization: From Inference to QAT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C9E6AD-0FA7-4C9A-F2D3-47B78F5FE573}"/>
              </a:ext>
            </a:extLst>
          </p:cNvPr>
          <p:cNvSpPr txBox="1"/>
          <p:nvPr/>
        </p:nvSpPr>
        <p:spPr>
          <a:xfrm>
            <a:off x="770020" y="831387"/>
            <a:ext cx="1058378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Activation Compression for Backward Pass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Approach: Compress saved activations specifically for gradient computation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Method: Per-group scaling, stochastic rounding, few-bit storage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 Papers: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ActNN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 (Chen et al. 2021), GACT (Liu et al. 2022), Few-bit Backward (Novikov et al. 2022)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800" dirty="0">
                <a:effectLst/>
              </a:rPr>
              <a:t>Backpropagation with Compressed Activations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Barley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et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al.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2024)</a:t>
            </a:r>
            <a:endParaRPr lang="en-GB" altLang="zh-CN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44162E-5296-6B7C-938C-272A706F4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265" y="2352305"/>
            <a:ext cx="6619024" cy="38568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4ADAA8-C1D6-D5BB-7024-E1B3BA99C533}"/>
              </a:ext>
            </a:extLst>
          </p:cNvPr>
          <p:cNvSpPr txBox="1"/>
          <p:nvPr/>
        </p:nvSpPr>
        <p:spPr>
          <a:xfrm>
            <a:off x="2330794" y="6170632"/>
            <a:ext cx="13805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Barley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et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al.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2024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DD0CEC-0F9C-AFE1-83CF-99322E31DF96}"/>
              </a:ext>
            </a:extLst>
          </p:cNvPr>
          <p:cNvSpPr txBox="1"/>
          <p:nvPr/>
        </p:nvSpPr>
        <p:spPr>
          <a:xfrm>
            <a:off x="3177390" y="6344437"/>
            <a:ext cx="5837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Fig.5.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Example of activation map compression for a convolutional layer.</a:t>
            </a:r>
          </a:p>
        </p:txBody>
      </p:sp>
    </p:spTree>
    <p:extLst>
      <p:ext uri="{BB962C8B-B14F-4D97-AF65-F5344CB8AC3E}">
        <p14:creationId xmlns:p14="http://schemas.microsoft.com/office/powerpoint/2010/main" val="864979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4921640" y="3105834"/>
            <a:ext cx="2348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Motivation</a:t>
            </a:r>
            <a:endParaRPr lang="en-GB" sz="3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98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99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Limitations of Prior Work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Motivation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C9E6AD-0FA7-4C9A-F2D3-47B78F5FE573}"/>
              </a:ext>
            </a:extLst>
          </p:cNvPr>
          <p:cNvSpPr txBox="1"/>
          <p:nvPr/>
        </p:nvSpPr>
        <p:spPr>
          <a:xfrm>
            <a:off x="770020" y="811196"/>
            <a:ext cx="1058378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Problem with Existing Work: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Inference/Forward QAT: Still store </a:t>
            </a:r>
            <a:r>
              <a:rPr lang="en-GB" altLang="zh-CN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full-precision activations 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 </a:t>
            </a:r>
            <a:r>
              <a:rPr lang="en-GB" altLang="zh-CN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backward pass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Training memory techniques: Limited focus on </a:t>
            </a:r>
            <a:r>
              <a:rPr lang="en-GB" altLang="zh-CN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activation quantization 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 backpropagation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Missing: Systematic study of </a:t>
            </a:r>
            <a:r>
              <a:rPr lang="en-GB" altLang="zh-CN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 activation quantization 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 </a:t>
            </a:r>
            <a:r>
              <a:rPr lang="en-GB" altLang="zh-CN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mixed-precision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policies</a:t>
            </a:r>
          </a:p>
          <a:p>
            <a:pPr lvl="1"/>
            <a:endParaRPr lang="en-GB" altLang="zh-CN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E227B5-5CFA-4C42-CD78-87F562E09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579" y="1996905"/>
            <a:ext cx="7257111" cy="42833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043F9D-27CA-5844-734E-0F03F21F037B}"/>
              </a:ext>
            </a:extLst>
          </p:cNvPr>
          <p:cNvSpPr txBox="1"/>
          <p:nvPr/>
        </p:nvSpPr>
        <p:spPr>
          <a:xfrm>
            <a:off x="2006644" y="5769805"/>
            <a:ext cx="13805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Barley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et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al.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2024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E2CB24-BEDA-6145-B0ED-0659DC867777}"/>
              </a:ext>
            </a:extLst>
          </p:cNvPr>
          <p:cNvSpPr txBox="1"/>
          <p:nvPr/>
        </p:nvSpPr>
        <p:spPr>
          <a:xfrm>
            <a:off x="3177390" y="6295503"/>
            <a:ext cx="5837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Fig.6.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 footprint during training of common vision architectures split into model parameters and activations. </a:t>
            </a:r>
          </a:p>
        </p:txBody>
      </p:sp>
    </p:spTree>
    <p:extLst>
      <p:ext uri="{BB962C8B-B14F-4D97-AF65-F5344CB8AC3E}">
        <p14:creationId xmlns:p14="http://schemas.microsoft.com/office/powerpoint/2010/main" val="670180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99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Research Motivations &amp; Objectives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Motivation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C9E6AD-0FA7-4C9A-F2D3-47B78F5FE573}"/>
              </a:ext>
            </a:extLst>
          </p:cNvPr>
          <p:cNvSpPr txBox="1"/>
          <p:nvPr/>
        </p:nvSpPr>
        <p:spPr>
          <a:xfrm>
            <a:off x="1353151" y="1217662"/>
            <a:ext cx="862904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Reduce Peak Memory with Low-bit Activations</a:t>
            </a:r>
          </a:p>
          <a:p>
            <a:pPr marL="457200" indent="-457200">
              <a:buFontTx/>
              <a:buAutoNum type="arabicPeriod"/>
            </a:pP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 Unbiased Stochastic Rounding</a:t>
            </a:r>
          </a:p>
          <a:p>
            <a:pPr marL="457200" indent="-457200">
              <a:buFontTx/>
              <a:buAutoNum type="arabicPeriod"/>
            </a:pP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Understand Bucket Size Effects</a:t>
            </a:r>
          </a:p>
          <a:p>
            <a:pPr marL="457200" indent="-457200">
              <a:buFontTx/>
              <a:buAutoNum type="arabicPeriod"/>
            </a:pP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Mixed-Precision Policies</a:t>
            </a:r>
          </a:p>
          <a:p>
            <a:pPr marL="457200" indent="-457200">
              <a:buFontTx/>
              <a:buAutoNum type="arabicPeriod"/>
            </a:pP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Implement unbiased stochastic activation quantization within PyTorch</a:t>
            </a:r>
          </a:p>
        </p:txBody>
      </p:sp>
    </p:spTree>
    <p:extLst>
      <p:ext uri="{BB962C8B-B14F-4D97-AF65-F5344CB8AC3E}">
        <p14:creationId xmlns:p14="http://schemas.microsoft.com/office/powerpoint/2010/main" val="38914541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4609855" y="3105834"/>
            <a:ext cx="2972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Contributions</a:t>
            </a:r>
            <a:endParaRPr lang="en-GB" sz="3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9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#1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C9E6AD-0FA7-4C9A-F2D3-47B78F5FE573}"/>
              </a:ext>
            </a:extLst>
          </p:cNvPr>
          <p:cNvSpPr txBox="1"/>
          <p:nvPr/>
        </p:nvSpPr>
        <p:spPr>
          <a:xfrm>
            <a:off x="708258" y="1111784"/>
            <a:ext cx="1045704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Brevitas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Definition: Open-source PyTorch library for </a:t>
            </a:r>
            <a:r>
              <a:rPr lang="en-GB" altLang="zh-CN" sz="20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Quantization-Aware Training (QAT)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Features: </a:t>
            </a:r>
            <a:r>
              <a:rPr lang="en-GB" altLang="zh-CN" sz="20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Flexible quantizer configurations</a:t>
            </a: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various bit-widths, and quantization strategies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Advantage: Seamless PyTorch integration, supports custom autograd Functions</a:t>
            </a:r>
          </a:p>
          <a:p>
            <a:pPr marL="914400" lvl="1" indent="-457200">
              <a:buAutoNum type="arabicPeriod"/>
            </a:pPr>
            <a:endParaRPr lang="en-GB" altLang="zh-CN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090795-226C-3D1F-6EBE-9C3038175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356" y="3608737"/>
            <a:ext cx="5835389" cy="23722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420252-CB60-D585-8FAE-8FE5938A0451}"/>
              </a:ext>
            </a:extLst>
          </p:cNvPr>
          <p:cNvSpPr txBox="1"/>
          <p:nvPr/>
        </p:nvSpPr>
        <p:spPr>
          <a:xfrm>
            <a:off x="1183907" y="3429000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Example:</a:t>
            </a:r>
            <a:endParaRPr lang="en-US" altLang="zh-CN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728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4857852" y="1416050"/>
            <a:ext cx="1856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Content</a:t>
            </a:r>
            <a:r>
              <a:rPr lang="en-US" altLang="zh-CN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</a:t>
            </a:r>
            <a:endParaRPr lang="en-GB" sz="3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72D47-AC5C-1EED-168B-291519C5D24E}"/>
              </a:ext>
            </a:extLst>
          </p:cNvPr>
          <p:cNvSpPr txBox="1"/>
          <p:nvPr/>
        </p:nvSpPr>
        <p:spPr>
          <a:xfrm>
            <a:off x="4953000" y="2413000"/>
            <a:ext cx="27238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Background</a:t>
            </a:r>
            <a:r>
              <a:rPr lang="zh-CN" altLang="en-US" dirty="0"/>
              <a:t> </a:t>
            </a:r>
            <a:endParaRPr lang="en-GB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Motivation </a:t>
            </a:r>
          </a:p>
          <a:p>
            <a:pPr marL="342900" indent="-342900">
              <a:buAutoNum type="arabicPeriod"/>
            </a:pPr>
            <a:r>
              <a:rPr lang="en-US" altLang="zh-CN" dirty="0"/>
              <a:t>Contributions</a:t>
            </a:r>
          </a:p>
          <a:p>
            <a:pPr marL="342900" indent="-342900">
              <a:buAutoNum type="arabicPeriod"/>
            </a:pPr>
            <a:r>
              <a:rPr lang="en-US" altLang="zh-CN" dirty="0"/>
              <a:t>Discussion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Outlook </a:t>
            </a:r>
          </a:p>
          <a:p>
            <a:pPr marL="342900" indent="-342900">
              <a:buAutoNum type="arabicPeriod"/>
            </a:pPr>
            <a:r>
              <a:rPr lang="en-US" altLang="zh-CN" dirty="0"/>
              <a:t>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546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#1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20252-CB60-D585-8FAE-8FE5938A0451}"/>
              </a:ext>
            </a:extLst>
          </p:cNvPr>
          <p:cNvSpPr txBox="1"/>
          <p:nvPr/>
        </p:nvSpPr>
        <p:spPr>
          <a:xfrm>
            <a:off x="370574" y="836403"/>
            <a:ext cx="1489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Example:</a:t>
            </a:r>
          </a:p>
          <a:p>
            <a:r>
              <a:rPr lang="en-US" altLang="zh-CN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(Linear</a:t>
            </a:r>
            <a:r>
              <a:rPr lang="zh-CN" alt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layer)</a:t>
            </a:r>
            <a:endParaRPr lang="en-US" altLang="zh-CN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0840043-71F2-8314-F23A-9D1D6D4BA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30369"/>
            <a:ext cx="7772400" cy="588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540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#1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20252-CB60-D585-8FAE-8FE5938A0451}"/>
              </a:ext>
            </a:extLst>
          </p:cNvPr>
          <p:cNvSpPr txBox="1"/>
          <p:nvPr/>
        </p:nvSpPr>
        <p:spPr>
          <a:xfrm>
            <a:off x="370574" y="836403"/>
            <a:ext cx="21704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Example:</a:t>
            </a:r>
          </a:p>
          <a:p>
            <a:r>
              <a:rPr lang="en-US" altLang="zh-CN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(Convolutional</a:t>
            </a:r>
            <a:r>
              <a:rPr lang="zh-CN" alt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layer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GB" altLang="zh-CN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Batchnorm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layer))</a:t>
            </a:r>
            <a:endParaRPr lang="en-US" altLang="zh-CN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72A34F-2AD4-724A-6432-C91F42387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953" y="916625"/>
            <a:ext cx="3812744" cy="57517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266230-437B-402C-D9FA-A5F1C0DE7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384" y="836403"/>
            <a:ext cx="4196982" cy="547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648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#1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20252-CB60-D585-8FAE-8FE5938A0451}"/>
              </a:ext>
            </a:extLst>
          </p:cNvPr>
          <p:cNvSpPr txBox="1"/>
          <p:nvPr/>
        </p:nvSpPr>
        <p:spPr>
          <a:xfrm>
            <a:off x="370574" y="836403"/>
            <a:ext cx="89274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Experiments: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Model: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EfficientNetV2-M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(Memory-intensive,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SOTA CNN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architecture)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Dataset: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CIFAR-10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(60,000 32×32 color images,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10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classes)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GPU: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csg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</a:t>
            </a:r>
            <a:r>
              <a:rPr lang="en-GB" altLang="zh-CN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awaii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</a:t>
            </a:r>
            <a:r>
              <a:rPr lang="en-GB" altLang="zh-CN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luster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n-US" altLang="zh-CN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csg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-rivulet[01..04],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NVIDIA A30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mem: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24576 MiB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5AEA9E-ACEA-C54A-AABE-88A5BA449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690" y="2342789"/>
            <a:ext cx="5832910" cy="39222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DC03E4-C8DD-AE47-2C21-C1EB1567FF0B}"/>
              </a:ext>
            </a:extLst>
          </p:cNvPr>
          <p:cNvSpPr txBox="1"/>
          <p:nvPr/>
        </p:nvSpPr>
        <p:spPr>
          <a:xfrm>
            <a:off x="8749362" y="4647665"/>
            <a:ext cx="32501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Finding:</a:t>
            </a:r>
          </a:p>
          <a:p>
            <a:r>
              <a:rPr lang="en-GB" sz="1800" dirty="0">
                <a:effectLst/>
              </a:rPr>
              <a:t>Accuracy degrades and becomes unstable at very low precision (1-2 bits)</a:t>
            </a:r>
            <a:r>
              <a:rPr lang="en-US" altLang="zh-CN" sz="1800" dirty="0">
                <a:effectLst/>
              </a:rPr>
              <a:t>,</a:t>
            </a:r>
            <a:r>
              <a:rPr lang="zh-CN" altLang="en-US" sz="1800" dirty="0">
                <a:effectLst/>
              </a:rPr>
              <a:t> </a:t>
            </a:r>
            <a:r>
              <a:rPr lang="en-GB" altLang="zh-CN" sz="1800" dirty="0">
                <a:effectLst/>
              </a:rPr>
              <a:t>but stabilizes at 4-bit and above </a:t>
            </a:r>
          </a:p>
          <a:p>
            <a:r>
              <a:rPr lang="en-US" altLang="zh-CN" sz="1800" dirty="0">
                <a:effectLst/>
              </a:rPr>
              <a:t>,</a:t>
            </a:r>
            <a:r>
              <a:rPr lang="zh-CN" altLang="en-US" sz="1800" dirty="0">
                <a:effectLst/>
              </a:rPr>
              <a:t> </a:t>
            </a:r>
            <a:r>
              <a:rPr lang="en-US" altLang="zh-CN" sz="1800" dirty="0">
                <a:effectLst/>
              </a:rPr>
              <a:t>closely</a:t>
            </a:r>
            <a:r>
              <a:rPr lang="zh-CN" altLang="en-US" sz="1800" dirty="0">
                <a:effectLst/>
              </a:rPr>
              <a:t> </a:t>
            </a:r>
            <a:r>
              <a:rPr lang="en-US" altLang="zh-CN" dirty="0"/>
              <a:t>catching</a:t>
            </a:r>
            <a:r>
              <a:rPr lang="zh-CN" altLang="en-US" sz="1800" dirty="0">
                <a:effectLst/>
              </a:rPr>
              <a:t> </a:t>
            </a:r>
            <a:r>
              <a:rPr lang="en-GB" altLang="zh-CN" sz="1800" dirty="0">
                <a:effectLst/>
              </a:rPr>
              <a:t>up</a:t>
            </a:r>
            <a:r>
              <a:rPr lang="zh-CN" altLang="en-US" sz="1800" dirty="0">
                <a:effectLst/>
              </a:rPr>
              <a:t> </a:t>
            </a:r>
            <a:r>
              <a:rPr lang="en-US" altLang="zh-CN" sz="1800" dirty="0">
                <a:effectLst/>
              </a:rPr>
              <a:t>to</a:t>
            </a:r>
            <a:r>
              <a:rPr lang="zh-CN" altLang="en-US" sz="1800" dirty="0">
                <a:effectLst/>
              </a:rPr>
              <a:t> </a:t>
            </a:r>
            <a:r>
              <a:rPr lang="en-US" altLang="zh-CN" sz="1800" dirty="0">
                <a:effectLst/>
              </a:rPr>
              <a:t>32-bit.</a:t>
            </a:r>
            <a:endParaRPr lang="en-GB" sz="180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8F97E8-26D6-D8E3-18D7-9AB45486FDE1}"/>
              </a:ext>
            </a:extLst>
          </p:cNvPr>
          <p:cNvSpPr txBox="1"/>
          <p:nvPr/>
        </p:nvSpPr>
        <p:spPr>
          <a:xfrm>
            <a:off x="2985657" y="6309132"/>
            <a:ext cx="4979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Fig.7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EcientNetV2 on CIFAR-10 with activation bit-widths from 1 to 32</a:t>
            </a:r>
            <a:endParaRPr lang="en-GB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0299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#1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20252-CB60-D585-8FAE-8FE5938A0451}"/>
              </a:ext>
            </a:extLst>
          </p:cNvPr>
          <p:cNvSpPr txBox="1"/>
          <p:nvPr/>
        </p:nvSpPr>
        <p:spPr>
          <a:xfrm>
            <a:off x="370574" y="836403"/>
            <a:ext cx="8927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Experiments: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DC03E4-C8DD-AE47-2C21-C1EB1567FF0B}"/>
              </a:ext>
            </a:extLst>
          </p:cNvPr>
          <p:cNvSpPr txBox="1"/>
          <p:nvPr/>
        </p:nvSpPr>
        <p:spPr>
          <a:xfrm>
            <a:off x="8749362" y="4647665"/>
            <a:ext cx="32501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Observation:</a:t>
            </a: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</a:t>
            </a:r>
            <a:r>
              <a:rPr lang="en-GB" altLang="zh-CN" sz="18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</a:t>
            </a:r>
            <a:r>
              <a:rPr lang="en-GB" altLang="zh-CN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-accuracy spikes can occur at certain bit-widths during training</a:t>
            </a:r>
            <a:endParaRPr lang="en-GB" sz="180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8F97E8-26D6-D8E3-18D7-9AB45486FDE1}"/>
              </a:ext>
            </a:extLst>
          </p:cNvPr>
          <p:cNvSpPr txBox="1"/>
          <p:nvPr/>
        </p:nvSpPr>
        <p:spPr>
          <a:xfrm>
            <a:off x="1915679" y="5328733"/>
            <a:ext cx="5837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Fig.8.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7-bit case on EcientNetV2/CIFAR-10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3EA1D8-3ADB-6DD6-BCB9-E9CE5AC07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682" y="1446063"/>
            <a:ext cx="7079214" cy="383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3585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#1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20252-CB60-D585-8FAE-8FE5938A0451}"/>
              </a:ext>
            </a:extLst>
          </p:cNvPr>
          <p:cNvSpPr txBox="1"/>
          <p:nvPr/>
        </p:nvSpPr>
        <p:spPr>
          <a:xfrm>
            <a:off x="370574" y="836403"/>
            <a:ext cx="8927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Experiments: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DC03E4-C8DD-AE47-2C21-C1EB1567FF0B}"/>
              </a:ext>
            </a:extLst>
          </p:cNvPr>
          <p:cNvSpPr txBox="1"/>
          <p:nvPr/>
        </p:nvSpPr>
        <p:spPr>
          <a:xfrm>
            <a:off x="8832735" y="3028156"/>
            <a:ext cx="32501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Finding:</a:t>
            </a: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 indicate that </a:t>
            </a:r>
            <a:r>
              <a:rPr lang="en-US" altLang="zh-CN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weight decay (</a:t>
            </a:r>
            <a:r>
              <a:rPr lang="en-US" altLang="zh-CN" dirty="0" err="1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AdamW</a:t>
            </a:r>
            <a:r>
              <a:rPr lang="en-US" altLang="zh-CN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  <a:r>
              <a:rPr lang="zh-CN" altLang="en-US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provides the best stabilization of training dynamics and mitigates accuracy degradation associated with low-bit activation quantization, while the other individual strategies </a:t>
            </a:r>
            <a:r>
              <a:rPr lang="en-US" altLang="zh-CN" dirty="0">
                <a:solidFill>
                  <a:schemeClr val="accent6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(scheduler, label smoothing, gradient clipping)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underperform in this setting.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8F97E8-26D6-D8E3-18D7-9AB45486FDE1}"/>
              </a:ext>
            </a:extLst>
          </p:cNvPr>
          <p:cNvSpPr txBox="1"/>
          <p:nvPr/>
        </p:nvSpPr>
        <p:spPr>
          <a:xfrm>
            <a:off x="1406444" y="6213643"/>
            <a:ext cx="5837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Fig.9.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Comparison of four optimization strategies at 7-bit (all with warmup), against 7-bit baseline and 32-bit reference.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3A9DF8-D8F2-F598-0C5C-02F97FF22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039" y="1461794"/>
            <a:ext cx="7075323" cy="480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0313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#1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20252-CB60-D585-8FAE-8FE5938A0451}"/>
              </a:ext>
            </a:extLst>
          </p:cNvPr>
          <p:cNvSpPr txBox="1"/>
          <p:nvPr/>
        </p:nvSpPr>
        <p:spPr>
          <a:xfrm>
            <a:off x="370574" y="836403"/>
            <a:ext cx="8927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Experiments: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Layer-wise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sensitivity analysis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2780E3-A920-3B85-178D-223814376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330021"/>
            <a:ext cx="7772400" cy="5084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6070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#1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20252-CB60-D585-8FAE-8FE5938A0451}"/>
              </a:ext>
            </a:extLst>
          </p:cNvPr>
          <p:cNvSpPr txBox="1"/>
          <p:nvPr/>
        </p:nvSpPr>
        <p:spPr>
          <a:xfrm>
            <a:off x="370574" y="836403"/>
            <a:ext cx="8927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Experiments: Layer-wise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sensitivity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DC03E4-C8DD-AE47-2C21-C1EB1567FF0B}"/>
              </a:ext>
            </a:extLst>
          </p:cNvPr>
          <p:cNvSpPr txBox="1"/>
          <p:nvPr/>
        </p:nvSpPr>
        <p:spPr>
          <a:xfrm>
            <a:off x="8832735" y="3028156"/>
            <a:ext cx="32501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Finding:</a:t>
            </a: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results indicate low layer-wise sensitivity of test accuracy to activation quantization: quantizing individual blocks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at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different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stages (at 4-bit) does not yield consistent accuracy improvements nor cause significant degradations compared to the reference.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8F97E8-26D6-D8E3-18D7-9AB45486FDE1}"/>
              </a:ext>
            </a:extLst>
          </p:cNvPr>
          <p:cNvSpPr txBox="1"/>
          <p:nvPr/>
        </p:nvSpPr>
        <p:spPr>
          <a:xfrm>
            <a:off x="1737246" y="6073402"/>
            <a:ext cx="6017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Fig.10.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Per-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block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(b0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b14) 4-bit activation quantization on EfficientNetV2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-M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/CIFAR-10.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7734C8-4827-8486-3DFD-A3D2DEF6E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219" y="1329490"/>
            <a:ext cx="6982139" cy="472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181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#1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20252-CB60-D585-8FAE-8FE5938A0451}"/>
              </a:ext>
            </a:extLst>
          </p:cNvPr>
          <p:cNvSpPr txBox="1"/>
          <p:nvPr/>
        </p:nvSpPr>
        <p:spPr>
          <a:xfrm>
            <a:off x="370574" y="836403"/>
            <a:ext cx="8927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 Saving: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53FF2-9B7E-A90F-A23C-567756E2D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475" y="1785475"/>
            <a:ext cx="5392621" cy="33423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457DA0-322A-5577-5382-B362248BE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386" y="2824676"/>
            <a:ext cx="4055748" cy="13144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AD7CF88-2DDA-2168-9743-174FA9ABB7A5}"/>
              </a:ext>
            </a:extLst>
          </p:cNvPr>
          <p:cNvSpPr txBox="1"/>
          <p:nvPr/>
        </p:nvSpPr>
        <p:spPr>
          <a:xfrm>
            <a:off x="439680" y="5203954"/>
            <a:ext cx="6094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Table.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EfficientNetV2 activation memory by block (per batch). FP32 uses 4 bytes per element; 4-bit uses 0.5 bytes per element. MB computed with 1 MB=10242 bytes.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C78EA0-7BB7-F7D8-EF89-D43EEC47A3E0}"/>
              </a:ext>
            </a:extLst>
          </p:cNvPr>
          <p:cNvSpPr txBox="1"/>
          <p:nvPr/>
        </p:nvSpPr>
        <p:spPr>
          <a:xfrm>
            <a:off x="6773753" y="4183235"/>
            <a:ext cx="39870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Table. 2.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Activation memory summary batch. </a:t>
            </a:r>
          </a:p>
        </p:txBody>
      </p:sp>
    </p:spTree>
    <p:extLst>
      <p:ext uri="{BB962C8B-B14F-4D97-AF65-F5344CB8AC3E}">
        <p14:creationId xmlns:p14="http://schemas.microsoft.com/office/powerpoint/2010/main" val="1545156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#2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C9E6AD-0FA7-4C9A-F2D3-47B78F5FE573}"/>
              </a:ext>
            </a:extLst>
          </p:cNvPr>
          <p:cNvSpPr txBox="1"/>
          <p:nvPr/>
        </p:nvSpPr>
        <p:spPr>
          <a:xfrm>
            <a:off x="708259" y="902133"/>
            <a:ext cx="103415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Recap: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20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is Stochastic Quantization?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Deterministic: Always round to the nearest  level → introduces bias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Stochastic: Randomly choose between neighbouring levels → unbiased in expectation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E361CA-285E-DD6D-CD5F-3CEA4BBF6871}"/>
              </a:ext>
            </a:extLst>
          </p:cNvPr>
          <p:cNvSpPr txBox="1"/>
          <p:nvPr/>
        </p:nvSpPr>
        <p:spPr>
          <a:xfrm>
            <a:off x="708259" y="2315241"/>
            <a:ext cx="2833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Implementation</a:t>
            </a:r>
            <a:endParaRPr lang="en-GB" sz="200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0139C4-3FE9-3106-431E-F24CACECB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33" y="2897913"/>
            <a:ext cx="11220134" cy="290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5303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#2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43067-68E4-0558-34EC-AB1F86CDF436}"/>
              </a:ext>
            </a:extLst>
          </p:cNvPr>
          <p:cNvSpPr txBox="1"/>
          <p:nvPr/>
        </p:nvSpPr>
        <p:spPr>
          <a:xfrm>
            <a:off x="746760" y="848754"/>
            <a:ext cx="10341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periments: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Bit-Width Sweep with Stochastic Quantization 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GB" sz="200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664655-C019-D10E-3B03-48104504F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937" y="1499184"/>
            <a:ext cx="7229375" cy="43238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39A415-B751-64F9-A062-1F87B740A9F5}"/>
              </a:ext>
            </a:extLst>
          </p:cNvPr>
          <p:cNvSpPr txBox="1"/>
          <p:nvPr/>
        </p:nvSpPr>
        <p:spPr>
          <a:xfrm>
            <a:off x="1101978" y="5890478"/>
            <a:ext cx="61747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Fig.11.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 activation quantization from 1 to 32 bits on 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EfficientNetV2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/CIFAR-10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772EF2-E14C-A672-6E98-B432D992938D}"/>
              </a:ext>
            </a:extLst>
          </p:cNvPr>
          <p:cNvSpPr txBox="1"/>
          <p:nvPr/>
        </p:nvSpPr>
        <p:spPr>
          <a:xfrm>
            <a:off x="8832735" y="3028156"/>
            <a:ext cx="32501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Finding:</a:t>
            </a: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Even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at extremely low bit-widths (1-bit, 2-bit), stochastic quantization demonstrates exceptional performance that closely tracks the 32-bit reference curve.</a:t>
            </a:r>
          </a:p>
        </p:txBody>
      </p:sp>
    </p:spTree>
    <p:extLst>
      <p:ext uri="{BB962C8B-B14F-4D97-AF65-F5344CB8AC3E}">
        <p14:creationId xmlns:p14="http://schemas.microsoft.com/office/powerpoint/2010/main" val="4175794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4742905" y="3105834"/>
            <a:ext cx="27061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</a:t>
            </a:r>
            <a:r>
              <a:rPr lang="en-US" altLang="zh-CN" sz="3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ground</a:t>
            </a:r>
            <a:endParaRPr lang="en-GB" sz="3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203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#2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43067-68E4-0558-34EC-AB1F86CDF436}"/>
              </a:ext>
            </a:extLst>
          </p:cNvPr>
          <p:cNvSpPr txBox="1"/>
          <p:nvPr/>
        </p:nvSpPr>
        <p:spPr>
          <a:xfrm>
            <a:off x="746760" y="848754"/>
            <a:ext cx="10341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periments: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 vs. deterministic at low bits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39A415-B751-64F9-A062-1F87B740A9F5}"/>
              </a:ext>
            </a:extLst>
          </p:cNvPr>
          <p:cNvSpPr txBox="1"/>
          <p:nvPr/>
        </p:nvSpPr>
        <p:spPr>
          <a:xfrm>
            <a:off x="1101978" y="5890478"/>
            <a:ext cx="5741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Fig.12.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2-bit comparison: stochastic vs. deterministic activation quantization with 32-bit reference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772EF2-E14C-A672-6E98-B432D992938D}"/>
              </a:ext>
            </a:extLst>
          </p:cNvPr>
          <p:cNvSpPr txBox="1"/>
          <p:nvPr/>
        </p:nvSpPr>
        <p:spPr>
          <a:xfrm>
            <a:off x="8216718" y="3085908"/>
            <a:ext cx="32501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Finding:</a:t>
            </a: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At 2-bit precision, unbiased stochastic rounding improves training stability and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final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accuracy relative to deterministic rounding, reducing the gap to the 32-bit reference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dramatically</a:t>
            </a:r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437A4D-4F1D-573E-6581-62802030B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337" y="1479158"/>
            <a:ext cx="6404576" cy="437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7694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#2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43067-68E4-0558-34EC-AB1F86CDF436}"/>
              </a:ext>
            </a:extLst>
          </p:cNvPr>
          <p:cNvSpPr txBox="1"/>
          <p:nvPr/>
        </p:nvSpPr>
        <p:spPr>
          <a:xfrm>
            <a:off x="746760" y="848754"/>
            <a:ext cx="10341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periments: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Bucket-size trade-o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ff</a:t>
            </a: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39A415-B751-64F9-A062-1F87B740A9F5}"/>
              </a:ext>
            </a:extLst>
          </p:cNvPr>
          <p:cNvSpPr txBox="1"/>
          <p:nvPr/>
        </p:nvSpPr>
        <p:spPr>
          <a:xfrm>
            <a:off x="928724" y="5894685"/>
            <a:ext cx="5741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Fig.13.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2-bit bucket size study (64, 128, 256, 512) with stochastic quantization vs. 32-bit reference.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772EF2-E14C-A672-6E98-B432D992938D}"/>
              </a:ext>
            </a:extLst>
          </p:cNvPr>
          <p:cNvSpPr txBox="1"/>
          <p:nvPr/>
        </p:nvSpPr>
        <p:spPr>
          <a:xfrm>
            <a:off x="8216718" y="3085908"/>
            <a:ext cx="325013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Finding:</a:t>
            </a: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Smaller buckets provide more accurate per-bucket scaling and higher accuracy (both at 2-bit and 4-bit), at the cost of increased metadata and compute overhead; larger buckets reduce overhead with a small accuracy penalty.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8B2229-A81F-0938-72C4-29A097F7A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978" y="1431426"/>
            <a:ext cx="6367459" cy="434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65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 Quantization of Activations for Backpropagation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#2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43067-68E4-0558-34EC-AB1F86CDF436}"/>
              </a:ext>
            </a:extLst>
          </p:cNvPr>
          <p:cNvSpPr txBox="1"/>
          <p:nvPr/>
        </p:nvSpPr>
        <p:spPr>
          <a:xfrm>
            <a:off x="746760" y="848754"/>
            <a:ext cx="10341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periments: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Mixed precision bene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fits</a:t>
            </a:r>
            <a:endParaRPr lang="en-GB" altLang="zh-CN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39A415-B751-64F9-A062-1F87B740A9F5}"/>
              </a:ext>
            </a:extLst>
          </p:cNvPr>
          <p:cNvSpPr txBox="1"/>
          <p:nvPr/>
        </p:nvSpPr>
        <p:spPr>
          <a:xfrm>
            <a:off x="710609" y="5893633"/>
            <a:ext cx="5741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Fig.14.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2/4-bit mixed stochastic quantization at mixing probabilities 0.2/0.5/0.8 (bucket=512), compared against 2-bit, 4-bit stochastic baselines and 32-bit reference.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772EF2-E14C-A672-6E98-B432D992938D}"/>
              </a:ext>
            </a:extLst>
          </p:cNvPr>
          <p:cNvSpPr txBox="1"/>
          <p:nvPr/>
        </p:nvSpPr>
        <p:spPr>
          <a:xfrm>
            <a:off x="7724635" y="2200314"/>
            <a:ext cx="39315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Finding:</a:t>
            </a: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When introducing 4-bit mixed precision to the 2-bit base quantization, all mixed-precision configurations (p=0.2, 0.5, 0.8) achieve slightly higher test accuracy than the pure 2-bit stochastic baseline, demonstrating that selective use of higher precision buckets enhances overall model performance while maintaining aggressive memory compression.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5479B5-DE65-9B01-88B4-51B7CFEAC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724" y="1586470"/>
            <a:ext cx="6329947" cy="430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681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Generalization of Stochastic Activation Quantization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#3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43067-68E4-0558-34EC-AB1F86CDF436}"/>
              </a:ext>
            </a:extLst>
          </p:cNvPr>
          <p:cNvSpPr txBox="1"/>
          <p:nvPr/>
        </p:nvSpPr>
        <p:spPr>
          <a:xfrm>
            <a:off x="746760" y="848754"/>
            <a:ext cx="10341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periments: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CIFAR100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&amp;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2000" dirty="0">
                <a:effectLst/>
              </a:rPr>
              <a:t>Tiny ImageNet (ImageNet-200) </a:t>
            </a:r>
            <a:endParaRPr lang="en-GB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39A415-B751-64F9-A062-1F87B740A9F5}"/>
              </a:ext>
            </a:extLst>
          </p:cNvPr>
          <p:cNvSpPr txBox="1"/>
          <p:nvPr/>
        </p:nvSpPr>
        <p:spPr>
          <a:xfrm>
            <a:off x="2861440" y="4326076"/>
            <a:ext cx="5741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Fig.15.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Left: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CIFAR-100 (Brevitas, deterministic rounding): bit-width sweep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;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GB" altLang="zh-CN" sz="120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Right: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CIFAR-100 (stochastic, unbiased rounding): bit-width sweep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772EF2-E14C-A672-6E98-B432D992938D}"/>
              </a:ext>
            </a:extLst>
          </p:cNvPr>
          <p:cNvSpPr txBox="1"/>
          <p:nvPr/>
        </p:nvSpPr>
        <p:spPr>
          <a:xfrm>
            <a:off x="840785" y="4787741"/>
            <a:ext cx="105130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Finding:</a:t>
            </a: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Overall, stochastic activation quantization performs strongly on CIFAR-100: at matched bit-widths, it delivers higher final accuracy and more stable optimization than deterministic rounding. These results support the hypothesis that unbiased stochastic rounding, coupled with per-bucket scaling, generalizes beyond CIFAR-10 and remains effective on larger, more challenging datasets.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D10F38-E53C-D8E3-34A4-B1AF3A99B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041" y="1525810"/>
            <a:ext cx="5097574" cy="27543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DDC5B9-4DA4-FC63-6DF0-F8650DEB9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6963" y="1635900"/>
            <a:ext cx="4850546" cy="261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142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Generalization of Stochastic Activation Quantization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#3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43067-68E4-0558-34EC-AB1F86CDF436}"/>
              </a:ext>
            </a:extLst>
          </p:cNvPr>
          <p:cNvSpPr txBox="1"/>
          <p:nvPr/>
        </p:nvSpPr>
        <p:spPr>
          <a:xfrm>
            <a:off x="746760" y="848754"/>
            <a:ext cx="10341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periments: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CIFAR100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&amp;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2000" dirty="0">
                <a:effectLst/>
              </a:rPr>
              <a:t>Tiny ImageNet (ImageNet-200) </a:t>
            </a:r>
            <a:endParaRPr lang="en-GB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39A415-B751-64F9-A062-1F87B740A9F5}"/>
              </a:ext>
            </a:extLst>
          </p:cNvPr>
          <p:cNvSpPr txBox="1"/>
          <p:nvPr/>
        </p:nvSpPr>
        <p:spPr>
          <a:xfrm>
            <a:off x="962870" y="5881861"/>
            <a:ext cx="5741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Fig.16.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CIFAR-100 deterministic (Brevitas) vs. stochastic (unbiased) comparison per bit-width.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772EF2-E14C-A672-6E98-B432D992938D}"/>
              </a:ext>
            </a:extLst>
          </p:cNvPr>
          <p:cNvSpPr txBox="1"/>
          <p:nvPr/>
        </p:nvSpPr>
        <p:spPr>
          <a:xfrm>
            <a:off x="8278529" y="2324227"/>
            <a:ext cx="37979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Finding:</a:t>
            </a:r>
          </a:p>
          <a:p>
            <a:r>
              <a:rPr lang="en-GB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 (unbiased) quantization demonstrates systematic and substantial performance improvements over deterministic (Brevitas) quantization across the entire bit-width spectrum on CIFAR-100, with enhanced accuracy and significantly improved training stability at every tested precision level.</a:t>
            </a:r>
            <a:endParaRPr lang="en-US" altLang="zh-CN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1A0025-2A98-2FD4-BFEB-6CDF7FC1C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89" y="1533730"/>
            <a:ext cx="7453111" cy="4261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0084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Generalization of Stochastic Activation Quantization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Contribution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#3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43067-68E4-0558-34EC-AB1F86CDF436}"/>
              </a:ext>
            </a:extLst>
          </p:cNvPr>
          <p:cNvSpPr txBox="1"/>
          <p:nvPr/>
        </p:nvSpPr>
        <p:spPr>
          <a:xfrm>
            <a:off x="746760" y="848754"/>
            <a:ext cx="10341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periments: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CIFAR100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&amp;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2000" dirty="0">
                <a:effectLst/>
              </a:rPr>
              <a:t>Tiny ImageNet (ImageNet-200) </a:t>
            </a:r>
            <a:endParaRPr lang="en-GB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39A415-B751-64F9-A062-1F87B740A9F5}"/>
              </a:ext>
            </a:extLst>
          </p:cNvPr>
          <p:cNvSpPr txBox="1"/>
          <p:nvPr/>
        </p:nvSpPr>
        <p:spPr>
          <a:xfrm>
            <a:off x="2321836" y="4310077"/>
            <a:ext cx="7372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Fig.17.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Left: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Tiny ImageNet (ImageNet-200) with deterministic activation quantization across 1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32 bits. </a:t>
            </a:r>
          </a:p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Right: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Tiny ImageNet (ImageNet-200) with stochastic activation quantization across 1</a:t>
            </a:r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32 bits.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772EF2-E14C-A672-6E98-B432D992938D}"/>
              </a:ext>
            </a:extLst>
          </p:cNvPr>
          <p:cNvSpPr txBox="1"/>
          <p:nvPr/>
        </p:nvSpPr>
        <p:spPr>
          <a:xfrm>
            <a:off x="923566" y="4713405"/>
            <a:ext cx="1016473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Findings:</a:t>
            </a:r>
          </a:p>
          <a:p>
            <a:r>
              <a:rPr lang="en-US" altLang="zh-CN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</a:t>
            </a:r>
            <a:r>
              <a:rPr lang="zh-CN" altLang="en-US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Tiny ImageNet on EcientNetV2 exhibits </a:t>
            </a:r>
            <a:r>
              <a:rPr lang="en-GB" sz="1600" dirty="0">
                <a:solidFill>
                  <a:srgbClr val="FF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noisy training dynamics</a:t>
            </a:r>
            <a:r>
              <a:rPr lang="en-GB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the test-accuracy trajectories fluctuate noticeably across epochs and bit-widths. This reflects that the FP32 baseline on this dataset/architecture is itself </a:t>
            </a:r>
            <a:r>
              <a:rPr lang="en-GB" sz="1600" dirty="0">
                <a:solidFill>
                  <a:srgbClr val="FF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 fully stabilized</a:t>
            </a:r>
            <a:r>
              <a:rPr lang="en-GB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so absolute gaps between adjacent bit-widths are less reliable than on CIFAR-100</a:t>
            </a:r>
            <a:r>
              <a:rPr lang="en-US" altLang="zh-CN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altLang="zh-CN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</a:t>
            </a:r>
            <a:r>
              <a:rPr lang="zh-CN" altLang="en-US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stochastic variant </a:t>
            </a:r>
            <a:r>
              <a:rPr lang="en-GB" altLang="zh-CN" sz="1600" dirty="0">
                <a:solidFill>
                  <a:srgbClr val="FF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shows similar oscillatory behaviour</a:t>
            </a:r>
            <a:r>
              <a:rPr lang="en-GB" altLang="zh-CN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driven largely by the same baseline/optimization sensitivity on Tiny ImageNet. </a:t>
            </a:r>
            <a:r>
              <a:rPr lang="en-GB" sz="16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GB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DF14E8-E975-2EC4-8D39-312B50EE98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013" y="1609724"/>
            <a:ext cx="4908231" cy="26534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0E90C2-88FF-2982-43B8-FD4A99EEB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630" y="1629447"/>
            <a:ext cx="4908230" cy="262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010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802744" y="3105834"/>
            <a:ext cx="4586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/>
              <a:t>Discussion</a:t>
            </a:r>
            <a:r>
              <a:rPr lang="zh-CN" altLang="en-US" sz="3600" dirty="0"/>
              <a:t> </a:t>
            </a:r>
            <a:r>
              <a:rPr lang="en-US" altLang="zh-CN" sz="3600" dirty="0"/>
              <a:t>&amp;</a:t>
            </a:r>
            <a:r>
              <a:rPr lang="zh-CN" altLang="en-US" sz="3600" dirty="0"/>
              <a:t> </a:t>
            </a:r>
            <a:r>
              <a:rPr lang="en-GB" altLang="zh-CN" sz="3600" dirty="0"/>
              <a:t>Outlook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6303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Discussion</a:t>
            </a:r>
            <a:r>
              <a:rPr lang="zh-CN" altLang="en-US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&amp;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Outlook</a:t>
            </a:r>
            <a:endParaRPr lang="en-GB" altLang="zh-CN" sz="2400" b="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Discussion &amp;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Outlook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43067-68E4-0558-34EC-AB1F86CDF436}"/>
              </a:ext>
            </a:extLst>
          </p:cNvPr>
          <p:cNvSpPr txBox="1"/>
          <p:nvPr/>
        </p:nvSpPr>
        <p:spPr>
          <a:xfrm>
            <a:off x="746760" y="848754"/>
            <a:ext cx="103415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Two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implementations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activation quantization for the backpropagation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Deterministic activation quantization for backpropagation</a:t>
            </a:r>
            <a:r>
              <a:rPr lang="zh-CN" alt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using</a:t>
            </a:r>
            <a:r>
              <a:rPr lang="zh-CN" alt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Brevitas</a:t>
            </a:r>
            <a:endParaRPr lang="en-GB" altLang="zh-CN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Stochastic activation quantization with per-bucket scaling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B9FD88-F25F-23FF-05BF-942BBF3E54A1}"/>
              </a:ext>
            </a:extLst>
          </p:cNvPr>
          <p:cNvSpPr txBox="1"/>
          <p:nvPr/>
        </p:nvSpPr>
        <p:spPr>
          <a:xfrm>
            <a:off x="746760" y="1800000"/>
            <a:ext cx="10341544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</a:t>
            </a:r>
            <a:r>
              <a:rPr lang="en-GB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Quantitative Highlights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Low-bit stability and accuracy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 CIFAR-10 and CIFAR-100, 2</a:t>
            </a:r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4-bit stochastic activation quantization consistently raises accuracy and smooths optimization relative to deterministic rounding at the same bit-width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Backprop-only memory savings.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Quantizing only the saved activations reduces training-time activation memory approximately in proportion to bit-width (∼ 8× at 4-bit; ∼ 16× at 2-bit), without altering forward computation. This enables larger batch sizes or training on smaller GPUs.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Per-bucket scaling.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Bucketed min/max scaling lowers quantization variance and clipping; smaller buckets benefit low-bit regimes at a modest metadata cost</a:t>
            </a:r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Mixed precision (arbitrary two-bit)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Mixed precision (arbitrary two-bit). The implementation supports arbitrary two-bit stochastic mixing via (base_levels, mix_levels) with a probability parameter mix_levels_prob, enabling tuneable accuracy memory trade-offs without kernel changes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Engineering efficiency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GB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vectorized kernel removes Python loops and performs bucket-level decisions in parallel, substantially reducing the overhead of the quantization step. </a:t>
            </a:r>
          </a:p>
        </p:txBody>
      </p:sp>
    </p:spTree>
    <p:extLst>
      <p:ext uri="{BB962C8B-B14F-4D97-AF65-F5344CB8AC3E}">
        <p14:creationId xmlns:p14="http://schemas.microsoft.com/office/powerpoint/2010/main" val="17789467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Discussion</a:t>
            </a:r>
            <a:r>
              <a:rPr lang="zh-CN" altLang="en-US" sz="2400" b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&amp;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Outlook</a:t>
            </a:r>
            <a:endParaRPr lang="en-GB" altLang="zh-CN" sz="2400" b="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Discussion &amp;</a:t>
            </a:r>
            <a:r>
              <a:rPr lang="zh-CN" alt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Outlook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43067-68E4-0558-34EC-AB1F86CDF436}"/>
              </a:ext>
            </a:extLst>
          </p:cNvPr>
          <p:cNvSpPr txBox="1"/>
          <p:nvPr/>
        </p:nvSpPr>
        <p:spPr>
          <a:xfrm>
            <a:off x="746760" y="848754"/>
            <a:ext cx="1034154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Limitation</a:t>
            </a:r>
            <a:endParaRPr lang="en-GB" altLang="zh-CN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</a:rPr>
              <a:t>On Tiny ImageNet (ImageNet-200), we observe noisier trajectories even at the 32-bit reference. This points to sensitivity to optimizer/schedule and backbone choice (EcientNetV2), rather than a quantization-specific artifact. While stochastic quantization remains competitive,</a:t>
            </a:r>
            <a:r>
              <a:rPr lang="zh-CN" altLang="en-US" sz="1800" dirty="0">
                <a:effectLst/>
              </a:rPr>
              <a:t> </a:t>
            </a:r>
            <a:r>
              <a:rPr lang="en-GB" sz="1800" dirty="0">
                <a:effectLst/>
              </a:rPr>
              <a:t>absolute gaps across adjacent bit-widths should be interpreted with caution in this setting. </a:t>
            </a:r>
            <a:endParaRPr lang="en-GB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B9FD88-F25F-23FF-05BF-942BBF3E54A1}"/>
              </a:ext>
            </a:extLst>
          </p:cNvPr>
          <p:cNvSpPr txBox="1"/>
          <p:nvPr/>
        </p:nvSpPr>
        <p:spPr>
          <a:xfrm>
            <a:off x="701452" y="2415553"/>
            <a:ext cx="10341544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Future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</a:t>
            </a:r>
            <a:endParaRPr lang="en-GB" altLang="zh-CN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</a:rPr>
              <a:t>Stability on larger datasets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zh-CN" dirty="0"/>
              <a:t>S</a:t>
            </a:r>
            <a:r>
              <a:rPr lang="en-GB" dirty="0" err="1">
                <a:effectLst/>
              </a:rPr>
              <a:t>trengthen</a:t>
            </a:r>
            <a:r>
              <a:rPr lang="en-GB" dirty="0">
                <a:effectLst/>
              </a:rPr>
              <a:t> stochastic quantization on larger or noisier datasets through (i) schedule search (e.g., warmup length; cosine vs. OneCycle), (ii) weight-decay tuning and gradient clipping, (iii) adaptive bucket sizing or EMA-based scale updates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</a:rPr>
              <a:t>Broader model coverage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zh-CN" dirty="0"/>
              <a:t>E</a:t>
            </a:r>
            <a:r>
              <a:rPr lang="en-GB" dirty="0">
                <a:effectLst/>
              </a:rPr>
              <a:t>valuate generalization across additional CNN families (e.g.,</a:t>
            </a:r>
            <a:r>
              <a:rPr lang="zh-CN" altLang="en-US" dirty="0">
                <a:effectLst/>
              </a:rPr>
              <a:t> </a:t>
            </a:r>
            <a:r>
              <a:rPr lang="en-GB" dirty="0">
                <a:effectLst/>
              </a:rPr>
              <a:t>ResNet/</a:t>
            </a:r>
            <a:r>
              <a:rPr lang="en-GB" dirty="0" err="1">
                <a:effectLst/>
              </a:rPr>
              <a:t>ConvNeXt</a:t>
            </a:r>
            <a:r>
              <a:rPr lang="en-GB" dirty="0">
                <a:effectLst/>
              </a:rPr>
              <a:t>/</a:t>
            </a:r>
            <a:r>
              <a:rPr lang="en-GB" dirty="0" err="1">
                <a:effectLst/>
              </a:rPr>
              <a:t>MobileNet</a:t>
            </a:r>
            <a:r>
              <a:rPr lang="en-GB" dirty="0">
                <a:effectLst/>
              </a:rPr>
              <a:t>) and extend to ViT/Transformer backbones by quantizing backward-sensitive tensors in attention and MLP blocks; report accuracy memory trade-offs across tasks.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</a:rPr>
              <a:t>Richer framework capabilities: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zh-CN" dirty="0"/>
              <a:t>E</a:t>
            </a:r>
            <a:r>
              <a:rPr lang="en-GB" dirty="0" err="1">
                <a:effectLst/>
              </a:rPr>
              <a:t>xtend</a:t>
            </a:r>
            <a:r>
              <a:rPr lang="en-GB" dirty="0">
                <a:effectLst/>
              </a:rPr>
              <a:t> the current design (arbitrary two-bit mixing) to multi-bit mixing with automatic per-layer bit selection under memory/accuracy constraints. An </a:t>
            </a:r>
            <a:r>
              <a:rPr lang="en-GB" dirty="0" err="1">
                <a:effectLst/>
              </a:rPr>
              <a:t>AutoML</a:t>
            </a:r>
            <a:r>
              <a:rPr lang="en-GB" dirty="0">
                <a:effectLst/>
              </a:rPr>
              <a:t>-style selector could assign (2/3/4/6/8)-bit per block to maximize memory savings while preserving accuracy. </a:t>
            </a:r>
          </a:p>
        </p:txBody>
      </p:sp>
    </p:spTree>
    <p:extLst>
      <p:ext uri="{BB962C8B-B14F-4D97-AF65-F5344CB8AC3E}">
        <p14:creationId xmlns:p14="http://schemas.microsoft.com/office/powerpoint/2010/main" val="10411622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4876756" y="3105834"/>
            <a:ext cx="2438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/>
              <a:t>References</a:t>
            </a:r>
            <a:endParaRPr lang="en-GB" sz="3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34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4224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Classic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CNN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architecture</a:t>
            </a:r>
            <a:endParaRPr lang="en-GB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3C8536-F98A-6104-3C9A-23A73EBA3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014" y="972622"/>
            <a:ext cx="10040112" cy="51201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43B1E8-89DA-741C-9A05-B3A00B20D540}"/>
              </a:ext>
            </a:extLst>
          </p:cNvPr>
          <p:cNvSpPr txBox="1"/>
          <p:nvPr/>
        </p:nvSpPr>
        <p:spPr>
          <a:xfrm>
            <a:off x="2651539" y="6123414"/>
            <a:ext cx="6888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Fig.1.</a:t>
            </a:r>
            <a:r>
              <a:rPr lang="zh-CN" altLang="en-US" sz="12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12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Architecture</a:t>
            </a:r>
            <a:r>
              <a:rPr lang="zh-CN" altLang="en-US" sz="12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12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AlexNet</a:t>
            </a:r>
            <a:r>
              <a:rPr lang="zh-CN" altLang="en-US" sz="12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GB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5342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0" y="328395"/>
            <a:ext cx="8853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References</a:t>
            </a:r>
            <a:endParaRPr lang="en-GB" altLang="zh-CN" sz="2400" b="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40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References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45321E-8C02-F1DE-FB9A-018397E20707}"/>
              </a:ext>
            </a:extLst>
          </p:cNvPr>
          <p:cNvSpPr txBox="1"/>
          <p:nvPr/>
        </p:nvSpPr>
        <p:spPr>
          <a:xfrm>
            <a:off x="815545" y="1032996"/>
            <a:ext cx="1076273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Daniel Barley and Holger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Fro</a:t>
            </a:r>
            <a:r>
              <a:rPr lang="en-US" altLang="zh-CN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ning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Less Memory Means Smaller GPUs: Backpropagation with Compressed Activations. In: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preprint arXiv:2409.11902 (2024).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url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https://</a:t>
            </a:r>
            <a:r>
              <a:rPr lang="en-GB" sz="1400" dirty="0" err="1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arxiv.org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 abs/2409.11902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pPr marL="342900" indent="-342900">
              <a:buFontTx/>
              <a:buAutoNum type="arabicPeriod"/>
            </a:pPr>
            <a:r>
              <a:rPr lang="zh-CN" alt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Dan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Alistarh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Demjan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Grubic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Jerry Li,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Ryota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Tomioka, and Mi-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lan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Vojnovic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QSGD: Communication-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Ecient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SGD via Gradient Quantization and Encoding. In: Advances in Neural Information Processing Systems (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NeurIPS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). 2017.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url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https://</a:t>
            </a:r>
            <a:r>
              <a:rPr lang="en-GB" sz="1400" dirty="0" err="1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org/abs/1610.02132</a:t>
            </a:r>
            <a:r>
              <a:rPr lang="en-US" altLang="zh-CN" sz="1400" dirty="0">
                <a:solidFill>
                  <a:srgbClr val="AD143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en-GB" altLang="zh-CN" sz="1400" dirty="0">
              <a:solidFill>
                <a:srgbClr val="AD1435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Davide Cai and contributors. Brevitas: Quantization-Aware Training in PyTorch. GitHub repository. 2019.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url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https://</a:t>
            </a:r>
            <a:r>
              <a:rPr lang="en-GB" sz="1400" dirty="0" err="1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github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com/Xilinx/</a:t>
            </a:r>
            <a:r>
              <a:rPr lang="en-GB" sz="1400" dirty="0" err="1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brevitas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  <a:endParaRPr lang="en-GB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Ian Goodfellow,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Yoshua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Bengio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Aaron Courville. Deep Learning. MIT Press, 2016.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url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https://</a:t>
            </a:r>
            <a:r>
              <a:rPr lang="en-GB" sz="1400" dirty="0" err="1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www.deeplearningbook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org/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  <a:endParaRPr lang="en-GB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Benoit Jacob,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Skirmantas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Kligys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Bo Chen,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Menglong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Zhu, Matthew Tang, Andrew Howard, Hartwig Adam, and Dmitry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Kalenichenko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Quantization and Training of Neural Networks for Efficient Integer- Arithmetic-Only Inference. In: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preprint arXiv:1712.05877 (2018).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url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https://</a:t>
            </a:r>
            <a:r>
              <a:rPr lang="en-GB" sz="1400" dirty="0" err="1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arxiv.org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/abs/1712.05877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  <a:endParaRPr lang="en-GB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Raghuraman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Krishnamoorthi. Quantizing Deep Convolutional Networks for Efficient Inference: A Whitepaper. In: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preprint arXiv:1806.08342 (2018).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url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https://</a:t>
            </a:r>
            <a:r>
              <a:rPr lang="en-GB" sz="1400" dirty="0" err="1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arxiv.org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/abs/1806. 08342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  <a:endParaRPr lang="en-GB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Paulius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Micikevicius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et al. Mixed Precision Training. In: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preprint arXiv:1710.03740 (2017).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url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https://</a:t>
            </a:r>
            <a:r>
              <a:rPr lang="en-GB" sz="1400" dirty="0" err="1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arxiv.org</a:t>
            </a:r>
            <a:r>
              <a:rPr lang="en-GB" sz="1400" dirty="0">
                <a:solidFill>
                  <a:srgbClr val="AD1435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 abs/1710.03740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pPr marL="342900" indent="-342900">
              <a:buFontTx/>
              <a:buAutoNum type="arabicPeriod"/>
            </a:pPr>
            <a:r>
              <a:rPr lang="en-GB" sz="1400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Bengio</a:t>
            </a:r>
            <a:r>
              <a:rPr lang="en-GB" sz="1400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Y., Léonard, N., &amp; Courville, A. (2013). Estimating or propagating gradients through stochastic neurons for conditional computation. </a:t>
            </a:r>
            <a:r>
              <a:rPr lang="en-GB" sz="1400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arXiv</a:t>
            </a:r>
            <a:r>
              <a:rPr lang="en-GB" sz="1400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preprint arXiv:1308.3432.</a:t>
            </a:r>
            <a:endParaRPr lang="en-GB" sz="1400" b="0" i="0" dirty="0"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GB" sz="1400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Wang, K., Liu, Z., Lin, Y., Lin, J., &amp; Han, S. (2019). HAQ: Hardware-Aware Automated Quantization with Mixed Precision. In: Proceedings of the IEEE/CVF Conference on Computer Vision and Pattern Recognition (CVPR), pp. 8612-8620.</a:t>
            </a:r>
            <a:endParaRPr lang="en-GB" sz="1400" dirty="0"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GB" sz="1400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Tan, M., &amp; Le, Q. V. (2021). EfficientNetV2: Smaller Models and Faster Training. In: Proceedings of the 38th International Conference on Machine Learning (ICML), pp. 10096-10106.</a:t>
            </a:r>
            <a:endParaRPr lang="en-GB" sz="1400" b="0" i="0" dirty="0"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Chen, J., Kao, R., Jain, P.,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Sohoni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N. S.,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Kidambi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R.,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Fatahalian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K., &amp; 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Ré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C. (2021). </a:t>
            </a:r>
            <a:r>
              <a:rPr lang="en-GB" sz="140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ActNN</a:t>
            </a:r>
            <a:r>
              <a:rPr lang="en-GB" sz="14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Reducing Training Memory Footprint via 2-Bit Activation Compressed Training. In: Proceedings of the 38th International Conference on Machine Learning (ICML), pp. 1803-1813.</a:t>
            </a:r>
            <a:endParaRPr lang="en-GB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54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4831872" y="2828835"/>
            <a:ext cx="25282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Thank</a:t>
            </a:r>
            <a:r>
              <a:rPr lang="zh-CN" altLang="en-US" sz="3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3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You!</a:t>
            </a:r>
          </a:p>
          <a:p>
            <a:pPr algn="ctr"/>
            <a:r>
              <a:rPr lang="en-US" altLang="zh-CN" sz="3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Questions?</a:t>
            </a:r>
            <a:endParaRPr lang="en-GB" sz="3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184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4224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Classic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CNN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architecture</a:t>
            </a:r>
            <a:endParaRPr lang="en-GB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052861-2A5D-F794-F4DB-E516BD373106}"/>
              </a:ext>
            </a:extLst>
          </p:cNvPr>
          <p:cNvSpPr txBox="1"/>
          <p:nvPr/>
        </p:nvSpPr>
        <p:spPr>
          <a:xfrm>
            <a:off x="991402" y="1203159"/>
            <a:ext cx="91632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Forward pass: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compute layer outputs and the final </a:t>
            </a:r>
            <a:r>
              <a:rPr lang="en-GB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loss </a:t>
            </a:r>
            <a:r>
              <a:rPr lang="en-US" altLang="zh-CN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from inputs; </a:t>
            </a:r>
            <a:r>
              <a:rPr lang="en-GB" b="1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cache</a:t>
            </a:r>
            <a:r>
              <a:rPr lang="en-GB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the intermediates (activations) 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needed for gradients.</a:t>
            </a:r>
          </a:p>
          <a:p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GB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Backward pass: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start from ∂L/∂output</a:t>
            </a:r>
            <a:r>
              <a:rPr lang="zh-CN" altLang="en-US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and, by the </a:t>
            </a:r>
            <a:r>
              <a:rPr lang="en-GB" b="1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chain rule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compute per-layer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parameter gradients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(e.g., ∂L/∂W, ∂L/∂b),</a:t>
            </a:r>
            <a:r>
              <a:rPr lang="zh-CN" alt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input gradients 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 send to the previous layer,</a:t>
            </a:r>
            <a:r>
              <a:rPr lang="zh-CN" altLang="en-US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then hand gradients to the optimizer to update parameters.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77FE10-7D2A-C9D1-96CF-901041C1BAB9}"/>
              </a:ext>
            </a:extLst>
          </p:cNvPr>
          <p:cNvSpPr txBox="1"/>
          <p:nvPr/>
        </p:nvSpPr>
        <p:spPr>
          <a:xfrm>
            <a:off x="991402" y="3392947"/>
            <a:ext cx="8970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e.g.,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calculate the gradient during</a:t>
            </a:r>
            <a:r>
              <a:rPr lang="zh-CN" altLang="en-US" dirty="0"/>
              <a:t> </a:t>
            </a:r>
            <a:r>
              <a:rPr lang="en-US" altLang="zh-CN" dirty="0"/>
              <a:t>backpropagation?</a:t>
            </a:r>
            <a:r>
              <a:rPr lang="zh-CN" altLang="en-US" dirty="0"/>
              <a:t> </a:t>
            </a:r>
            <a:r>
              <a:rPr lang="en-US" altLang="zh-CN" dirty="0"/>
              <a:t>(take</a:t>
            </a:r>
            <a:r>
              <a:rPr lang="zh-CN" altLang="en-US" dirty="0"/>
              <a:t> </a:t>
            </a:r>
            <a:r>
              <a:rPr lang="en-US" altLang="zh-CN" dirty="0"/>
              <a:t>l-</a:t>
            </a:r>
            <a:r>
              <a:rPr lang="en-US" altLang="zh-CN" dirty="0" err="1"/>
              <a:t>th</a:t>
            </a:r>
            <a:r>
              <a:rPr lang="zh-CN" altLang="en-US" dirty="0"/>
              <a:t> </a:t>
            </a:r>
            <a:r>
              <a:rPr lang="en-US" altLang="zh-CN" dirty="0"/>
              <a:t>layer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example)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E1CE48-334C-2E44-5A23-B65C4980D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402" y="3852538"/>
            <a:ext cx="9973691" cy="256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492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456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Forward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Quantization</a:t>
            </a:r>
            <a:endParaRPr lang="en-GB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6DA6A0-668B-B7E3-750D-D3164CEBE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49" y="1249621"/>
            <a:ext cx="10962702" cy="436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7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456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Backpropagation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Quantization</a:t>
            </a:r>
            <a:endParaRPr lang="en-GB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FC5DD7-610B-18F5-662E-F610DAE9F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54" y="882384"/>
            <a:ext cx="8629206" cy="5093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2BEBC5-C378-B967-06B0-00FA2CD74354}"/>
              </a:ext>
            </a:extLst>
          </p:cNvPr>
          <p:cNvSpPr txBox="1"/>
          <p:nvPr/>
        </p:nvSpPr>
        <p:spPr>
          <a:xfrm>
            <a:off x="2856548" y="5942955"/>
            <a:ext cx="5837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Fig.2.</a:t>
            </a:r>
            <a:r>
              <a:rPr lang="zh-CN" altLang="en-US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altLang="zh-CN" sz="12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 footprint during training of common vision architectures split into model parameters and activations.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967E67-4ED8-8EC9-EF8C-74CFDEE9B098}"/>
              </a:ext>
            </a:extLst>
          </p:cNvPr>
          <p:cNvSpPr txBox="1"/>
          <p:nvPr/>
        </p:nvSpPr>
        <p:spPr>
          <a:xfrm>
            <a:off x="1666533" y="5423730"/>
            <a:ext cx="13805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Barley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et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al.</a:t>
            </a:r>
            <a:r>
              <a:rPr lang="zh-CN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2024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8859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456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Backpropagation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Quantization</a:t>
            </a:r>
            <a:endParaRPr lang="en-GB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79514A-5509-FAC0-288E-63A37C8EF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912" y="1301817"/>
            <a:ext cx="11462175" cy="425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15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0A12B4-40E5-88DE-603E-A5F839065B71}"/>
              </a:ext>
            </a:extLst>
          </p:cNvPr>
          <p:cNvSpPr txBox="1"/>
          <p:nvPr/>
        </p:nvSpPr>
        <p:spPr>
          <a:xfrm>
            <a:off x="318921" y="328395"/>
            <a:ext cx="5456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Activations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Quantization</a:t>
            </a:r>
            <a:endParaRPr lang="en-GB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2FB25-83C8-9AA6-42BF-01C24DA9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2F37E-D7CB-1441-9A2D-8719D2929079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52377-F82F-5ECE-B254-4C4048EF8EB4}"/>
              </a:ext>
            </a:extLst>
          </p:cNvPr>
          <p:cNvSpPr txBox="1"/>
          <p:nvPr/>
        </p:nvSpPr>
        <p:spPr>
          <a:xfrm>
            <a:off x="192505" y="6538912"/>
            <a:ext cx="8778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</a:t>
            </a:r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FDA8E1-0B0D-4E59-A9B4-AC0FEE7ACDDE}"/>
              </a:ext>
            </a:extLst>
          </p:cNvPr>
          <p:cNvSpPr txBox="1"/>
          <p:nvPr/>
        </p:nvSpPr>
        <p:spPr>
          <a:xfrm>
            <a:off x="1472665" y="1703672"/>
            <a:ext cx="86049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Activation quantization maps floating-point activations to a low-bit representation. </a:t>
            </a:r>
          </a:p>
          <a:p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Forward activations quantization(inference/training): used to speed up compute or shrink feature maps during forward passes. 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180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</a:t>
            </a:r>
            <a:r>
              <a:rPr lang="en-GB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ward activations quantization (training-only): stored during forward and reused, </a:t>
            </a:r>
            <a:r>
              <a:rPr lang="en-US" altLang="zh-CN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</a:t>
            </a:r>
            <a:r>
              <a:rPr lang="zh-CN" altLang="en-US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quantized</a:t>
            </a:r>
            <a:r>
              <a:rPr lang="zh-CN" altLang="en-US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backward</a:t>
            </a:r>
            <a:r>
              <a:rPr lang="zh-CN" altLang="en-US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pass.</a:t>
            </a:r>
            <a:endParaRPr lang="en-GB" sz="180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47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2345</TotalTime>
  <Words>4077</Words>
  <Application>Microsoft Macintosh PowerPoint</Application>
  <PresentationFormat>Widescreen</PresentationFormat>
  <Paragraphs>447</Paragraphs>
  <Slides>41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-apple-system</vt:lpstr>
      <vt:lpstr>Aptos</vt:lpstr>
      <vt:lpstr>Aptos Display</vt:lpstr>
      <vt:lpstr>Arial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jiufeng li</dc:creator>
  <cp:lastModifiedBy>jiufeng li</cp:lastModifiedBy>
  <cp:revision>248</cp:revision>
  <dcterms:created xsi:type="dcterms:W3CDTF">2025-09-02T20:07:43Z</dcterms:created>
  <dcterms:modified xsi:type="dcterms:W3CDTF">2025-09-09T10:56:23Z</dcterms:modified>
</cp:coreProperties>
</file>

<file path=docProps/thumbnail.jpeg>
</file>